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493" r:id="rId2"/>
    <p:sldId id="602" r:id="rId3"/>
    <p:sldId id="494" r:id="rId4"/>
    <p:sldId id="495" r:id="rId5"/>
    <p:sldId id="496" r:id="rId6"/>
    <p:sldId id="492" r:id="rId7"/>
    <p:sldId id="488" r:id="rId8"/>
    <p:sldId id="489" r:id="rId9"/>
    <p:sldId id="603" r:id="rId10"/>
    <p:sldId id="261" r:id="rId11"/>
    <p:sldId id="358" r:id="rId12"/>
    <p:sldId id="491" r:id="rId13"/>
    <p:sldId id="497" r:id="rId14"/>
    <p:sldId id="498" r:id="rId15"/>
    <p:sldId id="499" r:id="rId16"/>
    <p:sldId id="556" r:id="rId17"/>
    <p:sldId id="260" r:id="rId18"/>
    <p:sldId id="557" r:id="rId19"/>
    <p:sldId id="558" r:id="rId20"/>
    <p:sldId id="263" r:id="rId21"/>
    <p:sldId id="559" r:id="rId22"/>
    <p:sldId id="560" r:id="rId23"/>
    <p:sldId id="561" r:id="rId24"/>
    <p:sldId id="500" r:id="rId25"/>
    <p:sldId id="601" r:id="rId26"/>
    <p:sldId id="30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3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30"/>
    <p:restoredTop sz="94640"/>
  </p:normalViewPr>
  <p:slideViewPr>
    <p:cSldViewPr snapToGrid="0" snapToObjects="1">
      <p:cViewPr varScale="1">
        <p:scale>
          <a:sx n="65" d="100"/>
          <a:sy n="65" d="100"/>
        </p:scale>
        <p:origin x="63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5147E-AB01-1742-B0D2-C040C36F6A96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F08692-3D36-6C46-AC42-13275E313D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039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70C2A833-5BA1-004C-9368-B3B46DA008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01FCCEC-7D0E-5C41-9190-9579CBFE1E24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8AFF9F25-01D9-2E48-A978-4248CF34D3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94E68958-F1C2-054B-9AA3-81150888C3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39091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1C73D06-BF42-674F-89E2-A4DC1E7044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8E0B21-3EBA-BC4B-B89C-D0B1E95D6DD4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296962" name="Rectangle 2">
            <a:extLst>
              <a:ext uri="{FF2B5EF4-FFF2-40B4-BE49-F238E27FC236}">
                <a16:creationId xmlns:a16="http://schemas.microsoft.com/office/drawing/2014/main" id="{52DA8367-C300-A34D-8ECC-AEFA6AA1B2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63" name="Rectangle 3">
            <a:extLst>
              <a:ext uri="{FF2B5EF4-FFF2-40B4-BE49-F238E27FC236}">
                <a16:creationId xmlns:a16="http://schemas.microsoft.com/office/drawing/2014/main" id="{714394EE-6A75-8C43-B174-4A7A175363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783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2597B53-E8D7-FC4B-9E89-487C017817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448F16-FE24-7E46-8A91-727343FB3FD1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299010" name="Rectangle 2">
            <a:extLst>
              <a:ext uri="{FF2B5EF4-FFF2-40B4-BE49-F238E27FC236}">
                <a16:creationId xmlns:a16="http://schemas.microsoft.com/office/drawing/2014/main" id="{5D86C120-C979-7D4A-8CEE-EBBE663768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9011" name="Rectangle 3">
            <a:extLst>
              <a:ext uri="{FF2B5EF4-FFF2-40B4-BE49-F238E27FC236}">
                <a16:creationId xmlns:a16="http://schemas.microsoft.com/office/drawing/2014/main" id="{169529DF-6BDD-EA4B-A24B-8FF2791676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5470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028B13D-718F-B84F-81F0-BDC91DD149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CDAA9A-826D-4549-BDEA-44B2C324397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01058" name="Rectangle 2">
            <a:extLst>
              <a:ext uri="{FF2B5EF4-FFF2-40B4-BE49-F238E27FC236}">
                <a16:creationId xmlns:a16="http://schemas.microsoft.com/office/drawing/2014/main" id="{B1F83840-E4BB-A84C-A7CF-FA21C8124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1059" name="Rectangle 3">
            <a:extLst>
              <a:ext uri="{FF2B5EF4-FFF2-40B4-BE49-F238E27FC236}">
                <a16:creationId xmlns:a16="http://schemas.microsoft.com/office/drawing/2014/main" id="{FD343D95-09F1-BB43-92AF-D563FC2768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931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3958D57-BCE5-EA42-9022-B2639950F9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46689E-484B-9843-8B1F-8EE70834B479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03106" name="Rectangle 2">
            <a:extLst>
              <a:ext uri="{FF2B5EF4-FFF2-40B4-BE49-F238E27FC236}">
                <a16:creationId xmlns:a16="http://schemas.microsoft.com/office/drawing/2014/main" id="{C3C49799-0FD5-654D-B523-05A19C456E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3107" name="Rectangle 3">
            <a:extLst>
              <a:ext uri="{FF2B5EF4-FFF2-40B4-BE49-F238E27FC236}">
                <a16:creationId xmlns:a16="http://schemas.microsoft.com/office/drawing/2014/main" id="{0F9391EE-9589-B34F-82F0-4164B720D8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8378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7130A540-CFA4-3D4C-845B-CE3EF57BAF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100B9F5-B544-E447-A711-CA6B3DA52963}" type="slidenum">
              <a:rPr lang="en-US" altLang="en-US" sz="1200"/>
              <a:pPr/>
              <a:t>16</a:t>
            </a:fld>
            <a:endParaRPr lang="en-US" altLang="en-US" sz="1200"/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8D824404-2725-B049-B035-07274328F93C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8D686B41-A02F-204E-887F-4047984835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32037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118F0-58A6-0F42-84C8-BFA58030B0A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206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F68B84D-A370-8C40-B318-BF5B9C17D2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808944-2C4D-554B-ACC1-4347FB1AD686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307202" name="Rectangle 2">
            <a:extLst>
              <a:ext uri="{FF2B5EF4-FFF2-40B4-BE49-F238E27FC236}">
                <a16:creationId xmlns:a16="http://schemas.microsoft.com/office/drawing/2014/main" id="{A2424922-9308-224D-9703-6CD9FBD5F1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>
            <a:extLst>
              <a:ext uri="{FF2B5EF4-FFF2-40B4-BE49-F238E27FC236}">
                <a16:creationId xmlns:a16="http://schemas.microsoft.com/office/drawing/2014/main" id="{B8ECE9FB-EE46-D847-B3CA-014560C325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2556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>
            <a:extLst>
              <a:ext uri="{FF2B5EF4-FFF2-40B4-BE49-F238E27FC236}">
                <a16:creationId xmlns:a16="http://schemas.microsoft.com/office/drawing/2014/main" id="{96D8E230-B84C-9341-A2FE-1F9CB11A1C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8EAFF252-EE40-224D-843B-F7BB8D7BD3E9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65538" name="Rectangle 2">
            <a:extLst>
              <a:ext uri="{FF2B5EF4-FFF2-40B4-BE49-F238E27FC236}">
                <a16:creationId xmlns:a16="http://schemas.microsoft.com/office/drawing/2014/main" id="{360FA670-A1CD-2E40-BE2A-3D23989A06A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43CE99E3-9357-AC49-86C0-BCCFE9CCBE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53119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7660FE-ED81-5E46-8A02-E80FE82E274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94CCFE-A6FE-3143-9BBF-03DFD4A25367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311298" name="Rectangle 2">
            <a:extLst>
              <a:ext uri="{FF2B5EF4-FFF2-40B4-BE49-F238E27FC236}">
                <a16:creationId xmlns:a16="http://schemas.microsoft.com/office/drawing/2014/main" id="{9D82D87B-BFF6-B644-BBB9-7B74729E70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1299" name="Rectangle 3">
            <a:extLst>
              <a:ext uri="{FF2B5EF4-FFF2-40B4-BE49-F238E27FC236}">
                <a16:creationId xmlns:a16="http://schemas.microsoft.com/office/drawing/2014/main" id="{96E4E39D-0250-C442-BB34-E8E6D41881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48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7">
            <a:extLst>
              <a:ext uri="{FF2B5EF4-FFF2-40B4-BE49-F238E27FC236}">
                <a16:creationId xmlns:a16="http://schemas.microsoft.com/office/drawing/2014/main" id="{E02E00F1-B4E0-3341-93A7-232412A0EC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4B98F24-CD94-0244-BB39-E07982CAE08E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67586" name="Rectangle 2">
            <a:extLst>
              <a:ext uri="{FF2B5EF4-FFF2-40B4-BE49-F238E27FC236}">
                <a16:creationId xmlns:a16="http://schemas.microsoft.com/office/drawing/2014/main" id="{3F8B3626-0B12-A045-A3F0-66B667F422D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A1F0455A-98C4-F540-AA60-6D7B405454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285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1BC5689-1D2D-934E-AF6A-568A5D2534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A1F37B-960F-3C48-A817-980BCE1437B6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15394" name="Rectangle 2">
            <a:extLst>
              <a:ext uri="{FF2B5EF4-FFF2-40B4-BE49-F238E27FC236}">
                <a16:creationId xmlns:a16="http://schemas.microsoft.com/office/drawing/2014/main" id="{EC62623A-B8FF-474E-904F-79CABE7411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>
            <a:extLst>
              <a:ext uri="{FF2B5EF4-FFF2-40B4-BE49-F238E27FC236}">
                <a16:creationId xmlns:a16="http://schemas.microsoft.com/office/drawing/2014/main" id="{1A2E3D68-3B0B-B24B-BCAD-8B2EE3EA8A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99035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7">
            <a:extLst>
              <a:ext uri="{FF2B5EF4-FFF2-40B4-BE49-F238E27FC236}">
                <a16:creationId xmlns:a16="http://schemas.microsoft.com/office/drawing/2014/main" id="{E475B668-BFB4-3C40-8465-74CA235F7B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85C5CC18-C1AB-6E44-8924-E86D5FA5CDBA}" type="slidenum">
              <a:rPr lang="en-US" altLang="en-US" sz="1200"/>
              <a:pPr/>
              <a:t>25</a:t>
            </a:fld>
            <a:endParaRPr lang="en-US" altLang="en-US" sz="1200"/>
          </a:p>
        </p:txBody>
      </p:sp>
      <p:sp>
        <p:nvSpPr>
          <p:cNvPr id="69634" name="Rectangle 2">
            <a:extLst>
              <a:ext uri="{FF2B5EF4-FFF2-40B4-BE49-F238E27FC236}">
                <a16:creationId xmlns:a16="http://schemas.microsoft.com/office/drawing/2014/main" id="{92551AB3-47A7-6E4F-B25D-527C8809D3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1F327F06-A615-E649-8D4D-321B0E1BCB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13213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2D747-5F4E-BA4B-963A-C64D4A00FE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21A9B2-3B41-1040-B794-5EEE322CCB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F9968-3CD3-A243-96A6-A83021784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81B40-C0A0-FC48-9249-6FCF6BD6A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AED11-C7AD-0747-9B59-C384406F9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092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A905-18F1-EC43-BFA5-A1C708D1A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7EE44-67F4-7249-ABF6-65797392A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CEC887-6145-F941-92AD-765494B27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0A842-7B81-F943-BCAB-48FBEFCC7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F4D63-3411-074D-B030-E613DD313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35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220A-E492-ED44-AEA6-3F4DD599C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14201-3F1D-5541-A2CE-737015C06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1DC54A-3AD6-D44B-878D-D09076ED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4939B-22B4-D44C-B197-DB4C0F0A4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AD06D-DC23-BF45-8ACA-1ADB5D47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286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9C11A-B0C4-1949-964F-EE14923D2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C94A1-D8D5-9846-BB29-41A15935A1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C058-EFF6-EF44-95A3-D00DF62041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7E323A-DEED-574D-B702-97D8881E5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2579BC-29B4-A74A-8F87-5358F16AC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15945-733C-154A-A792-7055CC2DA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9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1CFE4-D381-6D4D-82B4-66390E948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F8F85-67EA-724A-941C-F08FEDA37A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2A15B3-E29F-5244-BEF6-BFDACECB7D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6AE18E-D5A8-BD4C-A139-83278896F4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3513E7-10C1-5D4B-8811-E31C7B9E8F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7EBC89-671D-9243-81B3-6B594BCB5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D80048-8DB1-AA45-93B3-1ACAE1E97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6F7741-DFE2-D44D-BA75-5380352E8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55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21965-6CE2-8A48-B1F2-02F868701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62A460-693A-0E4D-AF40-6D19D703E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8CDB2E-D901-4C4A-8C1F-A97E69318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4C6E9A-6265-8948-A291-FB781C7C1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006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927F65-C645-2E40-9217-4E53E9CF4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44F198-7217-3D4B-B60B-A30D4BDD7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41CE26-49BF-344A-ACF4-369C7EF0E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87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15C56-B675-8A4A-BF45-EF4AE4AD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3F0BD-B4C8-B941-981C-3D18F7B6A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5E1D0-4013-3B48-B2A6-A0A8AF64D2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0BACC5-B6CD-014E-A806-AF7F5DC3B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C3F87-A812-4342-9264-C8D37F6ED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115DA-4DF4-244A-AFAD-F74C150B7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049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67D2C-1FEE-8F4C-8371-16E2357EC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A57B46-0EB6-454A-B866-80D6D84D65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E9981C-9286-9445-887C-C2D6208AB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D31ECA-E3F1-204E-A726-26F0EA5DF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3B44C2-30EA-AC4E-9524-C9EBF757A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CDDDEC-B4BD-7643-B824-BC2FDFA51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189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F8E76-5B4C-7245-A1EE-3413465A7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7A79F-8429-5747-B2B1-2EF46BF307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657CD-0FC6-8644-AE10-E3814CC70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65092-67D7-1B4A-B3DC-F83A7BC4E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33365-573B-C948-9167-BB8523375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226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37796F-DD4E-D249-914C-D1C1F3DB45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7B9BA-60D9-044D-B916-008E1F1FF6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1F12B-F57A-C44E-9695-526A87816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4ED26-095F-1942-BC81-38AC2D3DF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6B523-DD29-D14F-B260-0256F3396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73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D1BA5E-2EAB-884D-9C63-CF11C7AB0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02D71-442C-7F4C-9BC2-1370A4BD1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3298E-813C-B244-8707-51A52A6DC9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B7426-4A17-8D41-994D-8F4C6471CC27}" type="datetimeFigureOut">
              <a:rPr lang="en-US" smtClean="0"/>
              <a:t>3/25/2021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C6077-27B4-8246-8B04-8A65A5A690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FBEC0-91BF-234D-9763-8A2B6CDAC7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9E821-A703-4944-951D-1114DA76EB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858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video" Target="../media/media4.mov"/><Relationship Id="rId7" Type="http://schemas.openxmlformats.org/officeDocument/2006/relationships/image" Target="../media/image3.png"/><Relationship Id="rId2" Type="http://schemas.microsoft.com/office/2007/relationships/media" Target="../media/media4.mov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8.xml"/><Relationship Id="rId5" Type="http://schemas.openxmlformats.org/officeDocument/2006/relationships/audio" Target="../media/media5.m4a"/><Relationship Id="rId4" Type="http://schemas.microsoft.com/office/2007/relationships/media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7" Type="http://schemas.openxmlformats.org/officeDocument/2006/relationships/image" Target="../media/image2.png"/><Relationship Id="rId2" Type="http://schemas.microsoft.com/office/2007/relationships/media" Target="../media/media16.m4a"/><Relationship Id="rId1" Type="http://schemas.openxmlformats.org/officeDocument/2006/relationships/tags" Target="../tags/tag2.xml"/><Relationship Id="rId6" Type="http://schemas.openxmlformats.org/officeDocument/2006/relationships/image" Target="../media/image10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image" Target="../media/image1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image" Target="../media/image15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E6C3-702C-F945-A77D-A93063D7A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815" y="613279"/>
            <a:ext cx="9614516" cy="1788135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Electrosurgical Excision (1)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Outline /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2ACA3-FB62-5E45-A22D-E37FADF15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2452" y="2732031"/>
            <a:ext cx="7140968" cy="2062865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Walter Prendiville</a:t>
            </a:r>
          </a:p>
          <a:p>
            <a:endParaRPr lang="en-US" sz="1100" dirty="0"/>
          </a:p>
          <a:p>
            <a:r>
              <a:rPr lang="en-US" sz="3200" dirty="0">
                <a:solidFill>
                  <a:srgbClr val="0736D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IFCPC-IARC Training course in colposcopy and the prevention of cervical cancer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8FEA6D-0281-BD49-BCD9-ACED6EBAD8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92" r="11035"/>
          <a:stretch/>
        </p:blipFill>
        <p:spPr>
          <a:xfrm>
            <a:off x="8959644" y="2819878"/>
            <a:ext cx="2573595" cy="20628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CE44D0-9278-4575-B063-4F625572F02E}"/>
              </a:ext>
            </a:extLst>
          </p:cNvPr>
          <p:cNvSpPr txBox="1"/>
          <p:nvPr/>
        </p:nvSpPr>
        <p:spPr>
          <a:xfrm>
            <a:off x="1232452" y="5301208"/>
            <a:ext cx="9859618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E" sz="2000" i="1" dirty="0">
                <a:latin typeface="Arial" panose="020B0604020202020204" pitchFamily="34" charset="0"/>
                <a:cs typeface="Arial" panose="020B0604020202020204" pitchFamily="34" charset="0"/>
              </a:rPr>
              <a:t>Acknowledgements for Russian version </a:t>
            </a:r>
            <a:endParaRPr lang="en-IE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E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E" sz="1900" dirty="0">
                <a:latin typeface="Arial" panose="020B0604020202020204" pitchFamily="34" charset="0"/>
                <a:cs typeface="Arial" panose="020B0604020202020204" pitchFamily="34" charset="0"/>
              </a:rPr>
              <a:t>Transcription: Tessa Williams, </a:t>
            </a:r>
            <a:r>
              <a:rPr lang="en-IE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IWK Health Centre, Halifax, Nova Scotia, Canada</a:t>
            </a:r>
          </a:p>
          <a:p>
            <a:pPr marL="1527175" indent="-1527175"/>
            <a:r>
              <a:rPr lang="en-IE" sz="1900" dirty="0">
                <a:latin typeface="Arial" panose="020B0604020202020204" pitchFamily="34" charset="0"/>
                <a:cs typeface="Arial" panose="020B0604020202020204" pitchFamily="34" charset="0"/>
              </a:rPr>
              <a:t>Voice over:  	</a:t>
            </a:r>
            <a:r>
              <a:rPr lang="en-IE" sz="1900" dirty="0" err="1">
                <a:latin typeface="Arial" panose="020B0604020202020204" pitchFamily="34" charset="0"/>
                <a:cs typeface="Arial" panose="020B0604020202020204" pitchFamily="34" charset="0"/>
              </a:rPr>
              <a:t>Eero</a:t>
            </a:r>
            <a:r>
              <a:rPr lang="en-IE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E" sz="1900" dirty="0" err="1">
                <a:latin typeface="Arial" panose="020B0604020202020204" pitchFamily="34" charset="0"/>
                <a:cs typeface="Arial" panose="020B0604020202020204" pitchFamily="34" charset="0"/>
              </a:rPr>
              <a:t>Suonio</a:t>
            </a:r>
            <a:r>
              <a:rPr lang="en-IE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E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IARC consultant &amp; </a:t>
            </a:r>
            <a:br>
              <a:rPr lang="en-IE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E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Ausrele</a:t>
            </a:r>
            <a:r>
              <a:rPr lang="en-IE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E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Kesminiene</a:t>
            </a:r>
            <a:r>
              <a:rPr lang="en-IE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Senior Visiting Scientist, IARC</a:t>
            </a:r>
            <a:endParaRPr lang="en-IE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975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99"/>
    </mc:Choice>
    <mc:Fallback xmlns="">
      <p:transition spd="slow" advTm="21199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98FBA-B683-E64E-8D81-F16D9FB71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Electrosurgery and TZ excision training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79AA8-A97B-8944-8012-5EFA19413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593" y="2223831"/>
            <a:ext cx="10798277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Consecutive components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Elementary electrosurgery;   The physics ;  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Gail Billings</a:t>
            </a:r>
          </a:p>
          <a:p>
            <a:pPr marL="457200" lvl="1" indent="0">
              <a:buNone/>
            </a:pP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Electrosurgical excision; Avoiding injury;    Walter Prendiville</a:t>
            </a:r>
          </a:p>
          <a:p>
            <a:pPr marL="457200" lvl="1" indent="0">
              <a:buNone/>
            </a:pP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Electrosurgical excision; Simulated exercises; Walter Prendiville</a:t>
            </a:r>
          </a:p>
          <a:p>
            <a:pPr marL="457200" lvl="1" indent="0">
              <a:buNone/>
            </a:pP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 cases; Videos of real cases and hands on live case clinical training</a:t>
            </a:r>
          </a:p>
          <a:p>
            <a:pPr marL="457200" lvl="1" indent="0">
              <a:buNone/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Optimising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excisional procedures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55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907"/>
    </mc:Choice>
    <mc:Fallback xmlns="">
      <p:transition spd="slow" advTm="63907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CE243-F104-7240-9F87-7AF8F6B0D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Electrosurgical Excision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0087E-CE17-C541-A4E5-957F4AAAB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example video</a:t>
            </a:r>
          </a:p>
          <a:p>
            <a:pPr marL="0" indent="0">
              <a:buNone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and Nomenclature</a:t>
            </a:r>
          </a:p>
          <a:p>
            <a:pPr marL="0" indent="0">
              <a:buNone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Necessary equipment</a:t>
            </a:r>
          </a:p>
          <a:p>
            <a:pPr marL="0" indent="0">
              <a:buNone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Excision types and indications for each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7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78"/>
    </mc:Choice>
    <mc:Fallback xmlns="">
      <p:transition spd="slow" advTm="4287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C6CB1CA-CB46-454E-910D-E2D0248D1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463" y="559294"/>
            <a:ext cx="1792717" cy="75460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LLETZ</a:t>
            </a:r>
          </a:p>
        </p:txBody>
      </p:sp>
      <p:pic>
        <p:nvPicPr>
          <p:cNvPr id="6" name="LEIARU_CIN 3 LOOP paras Kolposkopia.avi (Converted)">
            <a:hlinkClick r:id="" action="ppaction://media"/>
            <a:extLst>
              <a:ext uri="{FF2B5EF4-FFF2-40B4-BE49-F238E27FC236}">
                <a16:creationId xmlns:a16="http://schemas.microsoft.com/office/drawing/2014/main" id="{92AD376C-7C35-8A47-9E54-AB21E3D1E98B}"/>
              </a:ext>
            </a:extLst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401499" y="1076202"/>
            <a:ext cx="6092825" cy="4873625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B554E91-82F8-2C46-82B9-08EBB5272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361" y="2057400"/>
            <a:ext cx="5235677" cy="3811588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type 2 excision</a:t>
            </a:r>
            <a:r>
              <a:rPr lang="en-US" sz="3200" dirty="0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 </a:t>
            </a:r>
          </a:p>
          <a:p>
            <a:r>
              <a:rPr lang="en-US" sz="3200" i="1" dirty="0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performed by </a:t>
            </a:r>
            <a:r>
              <a:rPr lang="en-US" sz="3200" i="1" dirty="0" err="1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Pekka</a:t>
            </a:r>
            <a:r>
              <a:rPr lang="en-US" sz="3200" i="1" dirty="0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i="1" dirty="0" err="1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Neimenen</a:t>
            </a:r>
            <a:r>
              <a:rPr lang="en-US" sz="3200" i="1" dirty="0">
                <a:solidFill>
                  <a:srgbClr val="013F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Helsinki and using touch ball diathermy to the wound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2319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117"/>
    </mc:Choice>
    <mc:Fallback xmlns="">
      <p:transition spd="slow" advTm="137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3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357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510" objId="6"/>
        <p14:stopEvt time="126845" objId="6"/>
        <p14:playEvt time="133457" objId="6"/>
        <p14:stopEvt time="137117" objId="6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3C98D-1067-8747-8199-EE8F10EBD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and Nomenclature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401D5-A96F-D44B-9151-6849B3FE3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4225"/>
            <a:ext cx="10515600" cy="4351338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Cautery, Diathermy, electrosurgery, ohms, amps, volts, LLETZ, LEEP, SWETZ, NETZ, Cone biopsy, conization, types of TZ, types of excision.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Electricity and electrosurgery; elementary physics talk.  Gail Billings</a:t>
            </a:r>
          </a:p>
          <a:p>
            <a:pPr lvl="1"/>
            <a:endParaRPr lang="en-IE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E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2011 </a:t>
            </a:r>
            <a:r>
              <a:rPr lang="en-IE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Colposcopic</a:t>
            </a:r>
            <a:r>
              <a:rPr lang="en-IE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Terminology of the International Federation for Cervical Pathology and Colposcopy Bornstein et al </a:t>
            </a:r>
            <a:r>
              <a:rPr lang="en-IE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Obst</a:t>
            </a:r>
            <a:r>
              <a:rPr lang="en-IE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IE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</a:t>
            </a:r>
            <a:r>
              <a:rPr lang="en-IE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vol120 #1 July2012 </a:t>
            </a:r>
          </a:p>
          <a:p>
            <a:endParaRPr lang="en-IE" sz="2400" i="1" dirty="0"/>
          </a:p>
          <a:p>
            <a:endParaRPr lang="en-IE" sz="2400" i="1" dirty="0"/>
          </a:p>
          <a:p>
            <a:endParaRPr lang="en-US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83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61"/>
    </mc:Choice>
    <mc:Fallback xmlns="">
      <p:transition spd="slow" advTm="4776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3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7DC14-07E9-AC4F-9F9C-8068E9BDA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Prerequisites for electrosurgical excision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05221-9939-624A-B7EC-65533A201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clinic room is adequately equipped 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watch lecture on equipment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facility will be able to attend the occasional complication up to 3 weeks post excision, 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absolutely crucial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Woman is comfortable, informed and not pregnant.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Woman is in lithotomy with a suction speculum in place, 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must have leg supports to achieve lithotomy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Room is locked, assistant and all equipment is to hand.</a:t>
            </a:r>
          </a:p>
          <a:p>
            <a:endParaRPr lang="en-US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98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272"/>
    </mc:Choice>
    <mc:Fallback xmlns="">
      <p:transition spd="slow" advTm="10327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5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>
            <a:extLst>
              <a:ext uri="{FF2B5EF4-FFF2-40B4-BE49-F238E27FC236}">
                <a16:creationId xmlns:a16="http://schemas.microsoft.com/office/drawing/2014/main" id="{4535A25B-7E11-5F49-8141-4C95EB9CB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LLETZ (aka LEEP)</a:t>
            </a:r>
          </a:p>
        </p:txBody>
      </p:sp>
      <p:pic>
        <p:nvPicPr>
          <p:cNvPr id="58370" name="Content Placeholder 3">
            <a:extLst>
              <a:ext uri="{FF2B5EF4-FFF2-40B4-BE49-F238E27FC236}">
                <a16:creationId xmlns:a16="http://schemas.microsoft.com/office/drawing/2014/main" id="{51D9CE5A-AEDB-9644-AECE-D52169E4187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41" b="23241"/>
          <a:stretch>
            <a:fillRect/>
          </a:stretch>
        </p:blipFill>
        <p:spPr/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07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52"/>
    </mc:Choice>
    <mc:Fallback xmlns="">
      <p:transition spd="slow" advTm="4145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itle 1">
            <a:extLst>
              <a:ext uri="{FF2B5EF4-FFF2-40B4-BE49-F238E27FC236}">
                <a16:creationId xmlns:a16="http://schemas.microsoft.com/office/drawing/2014/main" id="{E384FA5E-B3AC-BA48-9D51-F10789586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circuit in electrosurgical TZ excision</a:t>
            </a:r>
          </a:p>
        </p:txBody>
      </p:sp>
      <p:pic>
        <p:nvPicPr>
          <p:cNvPr id="59394" name="Content Placeholder 3">
            <a:extLst>
              <a:ext uri="{FF2B5EF4-FFF2-40B4-BE49-F238E27FC236}">
                <a16:creationId xmlns:a16="http://schemas.microsoft.com/office/drawing/2014/main" id="{AAD929D3-A213-424D-BFD1-3836C93D9544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74" b="7974"/>
          <a:stretch>
            <a:fillRect/>
          </a:stretch>
        </p:blipFill>
        <p:spPr/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9FE9064-1C03-3D42-B6B3-A1C29F53B9BE}"/>
              </a:ext>
            </a:extLst>
          </p:cNvPr>
          <p:cNvCxnSpPr/>
          <p:nvPr/>
        </p:nvCxnSpPr>
        <p:spPr>
          <a:xfrm>
            <a:off x="4172505" y="545976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C5B40A8D-9868-8442-86A6-3F20FB60C986}"/>
              </a:ext>
            </a:extLst>
          </p:cNvPr>
          <p:cNvSpPr/>
          <p:nvPr/>
        </p:nvSpPr>
        <p:spPr>
          <a:xfrm>
            <a:off x="4172505" y="5405170"/>
            <a:ext cx="5326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CE7BA1-C30A-ED4D-BB2F-503BD3F1979D}"/>
              </a:ext>
            </a:extLst>
          </p:cNvPr>
          <p:cNvSpPr/>
          <p:nvPr/>
        </p:nvSpPr>
        <p:spPr>
          <a:xfrm>
            <a:off x="4172505" y="5335480"/>
            <a:ext cx="1020932" cy="443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71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10"/>
    </mc:Choice>
    <mc:Fallback xmlns="">
      <p:transition spd="slow" advTm="1501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excision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important technical principle to grasp is that LLETZ should be performed slowly whereby it will achieve a </a:t>
            </a:r>
            <a:r>
              <a:rPr lang="en-I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fulgurative</a:t>
            </a:r>
            <a:r>
              <a:rPr lang="en-I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effect rather than a desiccative one.</a:t>
            </a:r>
          </a:p>
          <a:p>
            <a:pPr marL="0" indent="0">
              <a:buNone/>
            </a:pPr>
            <a:r>
              <a:rPr lang="en-IE" b="1" dirty="0">
                <a:solidFill>
                  <a:srgbClr val="1047E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Fulguration </a:t>
            </a:r>
            <a:r>
              <a:rPr lang="en-IE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Electricity passes across a very small air gap to the tissue at relatively high temperatures and inflicts fairly superficial tissue damage but achieves cutting and coagulative haemostasis.</a:t>
            </a:r>
          </a:p>
          <a:p>
            <a:pPr marL="0" indent="0">
              <a:buNone/>
            </a:pPr>
            <a:r>
              <a:rPr lang="en-IE" b="1" dirty="0">
                <a:solidFill>
                  <a:srgbClr val="1047E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Desiccation: </a:t>
            </a:r>
            <a:r>
              <a:rPr lang="en-IE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 there is full contact between the electrode and the tissue which produces a lower temperature but deeper and more damaging effect.</a:t>
            </a:r>
            <a:endParaRPr lang="en-IE" b="1" dirty="0">
              <a:solidFill>
                <a:srgbClr val="1047E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43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5"/>
    </mc:Choice>
    <mc:Fallback xmlns="">
      <p:transition spd="slow" advTm="44365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achieve fulguration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Activate the electrode whilst holding it just a millimeter or two off the point of first contact with the epithelium.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Then pass the loop slowly through the tissue trying not to bend it.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small (invisible) window of steam will occur between the electrode and the tissue.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 the electrosurgical effect to do the cutting, don’t push the electrode through the tissue, don’t let the loop drag or bend in its passage through the tissue.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performing ball diathermy coagulation of the LLETZ wound bed try to avoid touching the tissue, hold the ball electrode just off the tissue and see a small spark which reflects the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fulgurative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effect.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1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974"/>
    </mc:Choice>
    <mc:Fallback xmlns="">
      <p:transition spd="slow" advTm="5997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2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C2DAA958-3224-244F-A8D1-6DC52A78B5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685800"/>
            <a:ext cx="2217174" cy="1143000"/>
          </a:xfrm>
        </p:spPr>
        <p:txBody>
          <a:bodyPr/>
          <a:lstStyle/>
          <a:p>
            <a:pPr algn="l" eaLnBrk="1" hangingPunct="1"/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LLETZ</a:t>
            </a:r>
          </a:p>
        </p:txBody>
      </p:sp>
      <p:pic>
        <p:nvPicPr>
          <p:cNvPr id="60418" name="Picture 3">
            <a:extLst>
              <a:ext uri="{FF2B5EF4-FFF2-40B4-BE49-F238E27FC236}">
                <a16:creationId xmlns:a16="http://schemas.microsoft.com/office/drawing/2014/main" id="{6210B411-A7DA-0248-A5ED-73FE4B2CC877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98226" y="304801"/>
            <a:ext cx="4191000" cy="3141663"/>
          </a:xfrm>
        </p:spPr>
      </p:pic>
      <p:pic>
        <p:nvPicPr>
          <p:cNvPr id="60419" name="Picture 4">
            <a:extLst>
              <a:ext uri="{FF2B5EF4-FFF2-40B4-BE49-F238E27FC236}">
                <a16:creationId xmlns:a16="http://schemas.microsoft.com/office/drawing/2014/main" id="{25AE37D4-6334-174B-81B1-49E5BC394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839" y="2753033"/>
            <a:ext cx="4191000" cy="314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3DB2DA-EB87-DE45-B1DC-805EE28F0757}"/>
              </a:ext>
            </a:extLst>
          </p:cNvPr>
          <p:cNvSpPr txBox="1"/>
          <p:nvPr/>
        </p:nvSpPr>
        <p:spPr>
          <a:xfrm>
            <a:off x="5899355" y="4180523"/>
            <a:ext cx="57887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Monsel’s paste available for post LLETZ  wound management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80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72"/>
    </mc:Choice>
    <mc:Fallback xmlns="">
      <p:transition spd="slow" advTm="7667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4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938" name="Picture 2" descr="11">
            <a:extLst>
              <a:ext uri="{FF2B5EF4-FFF2-40B4-BE49-F238E27FC236}">
                <a16:creationId xmlns:a16="http://schemas.microsoft.com/office/drawing/2014/main" id="{F0553B2C-DAC5-0246-97AA-17B8B0D46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contras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142" y="987425"/>
            <a:ext cx="4573371" cy="5263361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CE1AFD-3D64-7C4D-9658-6F89B0AF1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38" y="516193"/>
            <a:ext cx="5535561" cy="671052"/>
          </a:xfrm>
        </p:spPr>
        <p:txBody>
          <a:bodyPr>
            <a:no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Transformation Zone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478406-FD7A-2B48-8CD4-3FDB647D5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0490" y="2324934"/>
            <a:ext cx="5383109" cy="2588342"/>
          </a:xfrm>
        </p:spPr>
        <p:txBody>
          <a:bodyPr>
            <a:no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Transforming or metaplastic (or dysplastic) epithelium between original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squamo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-columnar junction and the new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squamo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-columnar junction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836615"/>
      </p:ext>
    </p:extLst>
  </p:cSld>
  <p:clrMapOvr>
    <a:masterClrMapping/>
  </p:clrMapOvr>
  <p:transition advTm="16745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986" name="Picture 2" descr="Picture2">
            <a:extLst>
              <a:ext uri="{FF2B5EF4-FFF2-40B4-BE49-F238E27FC236}">
                <a16:creationId xmlns:a16="http://schemas.microsoft.com/office/drawing/2014/main" id="{2B24F5D6-FE2E-134F-88F4-6FA741E50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25008"/>
            <a:ext cx="8468032" cy="635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53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36"/>
    </mc:Choice>
    <mc:Fallback xmlns="">
      <p:transition spd="slow" advTm="3836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0034" name="Picture 2" descr="Picture3">
            <a:extLst>
              <a:ext uri="{FF2B5EF4-FFF2-40B4-BE49-F238E27FC236}">
                <a16:creationId xmlns:a16="http://schemas.microsoft.com/office/drawing/2014/main" id="{2A114FBD-0D7F-714D-8790-91BA14BB6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6480"/>
            <a:ext cx="8683676" cy="651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3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"/>
    </mc:Choice>
    <mc:Fallback xmlns="">
      <p:transition spd="slow" advTm="2466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082" name="Picture 2" descr="Picture4">
            <a:extLst>
              <a:ext uri="{FF2B5EF4-FFF2-40B4-BE49-F238E27FC236}">
                <a16:creationId xmlns:a16="http://schemas.microsoft.com/office/drawing/2014/main" id="{6495D370-DF6F-2443-9DE7-EEAE12B93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6350"/>
            <a:ext cx="9144000" cy="686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2083" name="Freeform 3">
            <a:extLst>
              <a:ext uri="{FF2B5EF4-FFF2-40B4-BE49-F238E27FC236}">
                <a16:creationId xmlns:a16="http://schemas.microsoft.com/office/drawing/2014/main" id="{E5E94632-C13C-8341-9D5D-5E94CD35F186}"/>
              </a:ext>
            </a:extLst>
          </p:cNvPr>
          <p:cNvSpPr>
            <a:spLocks/>
          </p:cNvSpPr>
          <p:nvPr/>
        </p:nvSpPr>
        <p:spPr bwMode="auto">
          <a:xfrm>
            <a:off x="4545013" y="1504950"/>
            <a:ext cx="4864100" cy="3136900"/>
          </a:xfrm>
          <a:custGeom>
            <a:avLst/>
            <a:gdLst>
              <a:gd name="T0" fmla="*/ 321 w 3064"/>
              <a:gd name="T1" fmla="*/ 824 h 1976"/>
              <a:gd name="T2" fmla="*/ 204 w 3064"/>
              <a:gd name="T3" fmla="*/ 970 h 1976"/>
              <a:gd name="T4" fmla="*/ 117 w 3064"/>
              <a:gd name="T5" fmla="*/ 1487 h 1976"/>
              <a:gd name="T6" fmla="*/ 36 w 3064"/>
              <a:gd name="T7" fmla="*/ 1582 h 1976"/>
              <a:gd name="T8" fmla="*/ 0 w 3064"/>
              <a:gd name="T9" fmla="*/ 1648 h 1976"/>
              <a:gd name="T10" fmla="*/ 15 w 3064"/>
              <a:gd name="T11" fmla="*/ 1786 h 1976"/>
              <a:gd name="T12" fmla="*/ 219 w 3064"/>
              <a:gd name="T13" fmla="*/ 1976 h 1976"/>
              <a:gd name="T14" fmla="*/ 321 w 3064"/>
              <a:gd name="T15" fmla="*/ 1881 h 1976"/>
              <a:gd name="T16" fmla="*/ 437 w 3064"/>
              <a:gd name="T17" fmla="*/ 1757 h 1976"/>
              <a:gd name="T18" fmla="*/ 919 w 3064"/>
              <a:gd name="T19" fmla="*/ 1815 h 1976"/>
              <a:gd name="T20" fmla="*/ 984 w 3064"/>
              <a:gd name="T21" fmla="*/ 1910 h 1976"/>
              <a:gd name="T22" fmla="*/ 1057 w 3064"/>
              <a:gd name="T23" fmla="*/ 1881 h 1976"/>
              <a:gd name="T24" fmla="*/ 1123 w 3064"/>
              <a:gd name="T25" fmla="*/ 1801 h 1976"/>
              <a:gd name="T26" fmla="*/ 1152 w 3064"/>
              <a:gd name="T27" fmla="*/ 1764 h 1976"/>
              <a:gd name="T28" fmla="*/ 1466 w 3064"/>
              <a:gd name="T29" fmla="*/ 1735 h 1976"/>
              <a:gd name="T30" fmla="*/ 1619 w 3064"/>
              <a:gd name="T31" fmla="*/ 1772 h 1976"/>
              <a:gd name="T32" fmla="*/ 1677 w 3064"/>
              <a:gd name="T33" fmla="*/ 1699 h 1976"/>
              <a:gd name="T34" fmla="*/ 1939 w 3064"/>
              <a:gd name="T35" fmla="*/ 1670 h 1976"/>
              <a:gd name="T36" fmla="*/ 2071 w 3064"/>
              <a:gd name="T37" fmla="*/ 1808 h 1976"/>
              <a:gd name="T38" fmla="*/ 2151 w 3064"/>
              <a:gd name="T39" fmla="*/ 1772 h 1976"/>
              <a:gd name="T40" fmla="*/ 2246 w 3064"/>
              <a:gd name="T41" fmla="*/ 1196 h 1976"/>
              <a:gd name="T42" fmla="*/ 2391 w 3064"/>
              <a:gd name="T43" fmla="*/ 1006 h 1976"/>
              <a:gd name="T44" fmla="*/ 2479 w 3064"/>
              <a:gd name="T45" fmla="*/ 897 h 1976"/>
              <a:gd name="T46" fmla="*/ 2639 w 3064"/>
              <a:gd name="T47" fmla="*/ 751 h 1976"/>
              <a:gd name="T48" fmla="*/ 2712 w 3064"/>
              <a:gd name="T49" fmla="*/ 452 h 1976"/>
              <a:gd name="T50" fmla="*/ 2851 w 3064"/>
              <a:gd name="T51" fmla="*/ 313 h 1976"/>
              <a:gd name="T52" fmla="*/ 2967 w 3064"/>
              <a:gd name="T53" fmla="*/ 204 h 1976"/>
              <a:gd name="T54" fmla="*/ 3062 w 3064"/>
              <a:gd name="T55" fmla="*/ 7 h 1976"/>
              <a:gd name="T56" fmla="*/ 3011 w 3064"/>
              <a:gd name="T57" fmla="*/ 58 h 1976"/>
              <a:gd name="T58" fmla="*/ 2982 w 3064"/>
              <a:gd name="T59" fmla="*/ 102 h 1976"/>
              <a:gd name="T60" fmla="*/ 2873 w 3064"/>
              <a:gd name="T61" fmla="*/ 219 h 1976"/>
              <a:gd name="T62" fmla="*/ 2610 w 3064"/>
              <a:gd name="T63" fmla="*/ 357 h 1976"/>
              <a:gd name="T64" fmla="*/ 2268 w 3064"/>
              <a:gd name="T65" fmla="*/ 321 h 1976"/>
              <a:gd name="T66" fmla="*/ 2129 w 3064"/>
              <a:gd name="T67" fmla="*/ 255 h 1976"/>
              <a:gd name="T68" fmla="*/ 1815 w 3064"/>
              <a:gd name="T69" fmla="*/ 153 h 1976"/>
              <a:gd name="T70" fmla="*/ 1757 w 3064"/>
              <a:gd name="T71" fmla="*/ 65 h 1976"/>
              <a:gd name="T72" fmla="*/ 1575 w 3064"/>
              <a:gd name="T73" fmla="*/ 36 h 1976"/>
              <a:gd name="T74" fmla="*/ 1312 w 3064"/>
              <a:gd name="T75" fmla="*/ 138 h 1976"/>
              <a:gd name="T76" fmla="*/ 1210 w 3064"/>
              <a:gd name="T77" fmla="*/ 211 h 1976"/>
              <a:gd name="T78" fmla="*/ 1116 w 3064"/>
              <a:gd name="T79" fmla="*/ 394 h 1976"/>
              <a:gd name="T80" fmla="*/ 1013 w 3064"/>
              <a:gd name="T81" fmla="*/ 452 h 1976"/>
              <a:gd name="T82" fmla="*/ 933 w 3064"/>
              <a:gd name="T83" fmla="*/ 510 h 1976"/>
              <a:gd name="T84" fmla="*/ 817 w 3064"/>
              <a:gd name="T85" fmla="*/ 474 h 1976"/>
              <a:gd name="T86" fmla="*/ 780 w 3064"/>
              <a:gd name="T87" fmla="*/ 437 h 1976"/>
              <a:gd name="T88" fmla="*/ 671 w 3064"/>
              <a:gd name="T89" fmla="*/ 394 h 1976"/>
              <a:gd name="T90" fmla="*/ 605 w 3064"/>
              <a:gd name="T91" fmla="*/ 430 h 1976"/>
              <a:gd name="T92" fmla="*/ 365 w 3064"/>
              <a:gd name="T93" fmla="*/ 518 h 19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3064" h="1976">
                <a:moveTo>
                  <a:pt x="357" y="539"/>
                </a:moveTo>
                <a:cubicBezTo>
                  <a:pt x="297" y="599"/>
                  <a:pt x="325" y="776"/>
                  <a:pt x="321" y="824"/>
                </a:cubicBezTo>
                <a:cubicBezTo>
                  <a:pt x="320" y="838"/>
                  <a:pt x="290" y="859"/>
                  <a:pt x="284" y="867"/>
                </a:cubicBezTo>
                <a:cubicBezTo>
                  <a:pt x="255" y="904"/>
                  <a:pt x="243" y="944"/>
                  <a:pt x="204" y="970"/>
                </a:cubicBezTo>
                <a:cubicBezTo>
                  <a:pt x="139" y="1067"/>
                  <a:pt x="185" y="1206"/>
                  <a:pt x="160" y="1320"/>
                </a:cubicBezTo>
                <a:cubicBezTo>
                  <a:pt x="155" y="1373"/>
                  <a:pt x="167" y="1455"/>
                  <a:pt x="117" y="1487"/>
                </a:cubicBezTo>
                <a:cubicBezTo>
                  <a:pt x="81" y="1539"/>
                  <a:pt x="99" y="1518"/>
                  <a:pt x="66" y="1553"/>
                </a:cubicBezTo>
                <a:cubicBezTo>
                  <a:pt x="44" y="1614"/>
                  <a:pt x="77" y="1541"/>
                  <a:pt x="36" y="1582"/>
                </a:cubicBezTo>
                <a:cubicBezTo>
                  <a:pt x="24" y="1594"/>
                  <a:pt x="7" y="1626"/>
                  <a:pt x="7" y="1626"/>
                </a:cubicBezTo>
                <a:cubicBezTo>
                  <a:pt x="5" y="1633"/>
                  <a:pt x="0" y="1640"/>
                  <a:pt x="0" y="1648"/>
                </a:cubicBezTo>
                <a:cubicBezTo>
                  <a:pt x="0" y="1687"/>
                  <a:pt x="3" y="1725"/>
                  <a:pt x="7" y="1764"/>
                </a:cubicBezTo>
                <a:cubicBezTo>
                  <a:pt x="8" y="1772"/>
                  <a:pt x="9" y="1781"/>
                  <a:pt x="15" y="1786"/>
                </a:cubicBezTo>
                <a:cubicBezTo>
                  <a:pt x="54" y="1815"/>
                  <a:pt x="142" y="1812"/>
                  <a:pt x="182" y="1815"/>
                </a:cubicBezTo>
                <a:cubicBezTo>
                  <a:pt x="240" y="1836"/>
                  <a:pt x="216" y="1927"/>
                  <a:pt x="219" y="1976"/>
                </a:cubicBezTo>
                <a:cubicBezTo>
                  <a:pt x="231" y="1973"/>
                  <a:pt x="244" y="1974"/>
                  <a:pt x="255" y="1968"/>
                </a:cubicBezTo>
                <a:cubicBezTo>
                  <a:pt x="274" y="1957"/>
                  <a:pt x="299" y="1903"/>
                  <a:pt x="321" y="1881"/>
                </a:cubicBezTo>
                <a:cubicBezTo>
                  <a:pt x="330" y="1852"/>
                  <a:pt x="335" y="1839"/>
                  <a:pt x="365" y="1830"/>
                </a:cubicBezTo>
                <a:cubicBezTo>
                  <a:pt x="395" y="1809"/>
                  <a:pt x="407" y="1778"/>
                  <a:pt x="437" y="1757"/>
                </a:cubicBezTo>
                <a:cubicBezTo>
                  <a:pt x="576" y="1762"/>
                  <a:pt x="715" y="1754"/>
                  <a:pt x="853" y="1772"/>
                </a:cubicBezTo>
                <a:cubicBezTo>
                  <a:pt x="879" y="1775"/>
                  <a:pt x="897" y="1801"/>
                  <a:pt x="919" y="1815"/>
                </a:cubicBezTo>
                <a:cubicBezTo>
                  <a:pt x="932" y="1823"/>
                  <a:pt x="962" y="1830"/>
                  <a:pt x="962" y="1830"/>
                </a:cubicBezTo>
                <a:cubicBezTo>
                  <a:pt x="972" y="1856"/>
                  <a:pt x="976" y="1883"/>
                  <a:pt x="984" y="1910"/>
                </a:cubicBezTo>
                <a:cubicBezTo>
                  <a:pt x="1006" y="1908"/>
                  <a:pt x="1029" y="1911"/>
                  <a:pt x="1050" y="1903"/>
                </a:cubicBezTo>
                <a:cubicBezTo>
                  <a:pt x="1057" y="1900"/>
                  <a:pt x="1054" y="1888"/>
                  <a:pt x="1057" y="1881"/>
                </a:cubicBezTo>
                <a:cubicBezTo>
                  <a:pt x="1069" y="1857"/>
                  <a:pt x="1072" y="1859"/>
                  <a:pt x="1094" y="1845"/>
                </a:cubicBezTo>
                <a:cubicBezTo>
                  <a:pt x="1104" y="1830"/>
                  <a:pt x="1118" y="1818"/>
                  <a:pt x="1123" y="1801"/>
                </a:cubicBezTo>
                <a:cubicBezTo>
                  <a:pt x="1125" y="1794"/>
                  <a:pt x="1125" y="1785"/>
                  <a:pt x="1130" y="1779"/>
                </a:cubicBezTo>
                <a:cubicBezTo>
                  <a:pt x="1135" y="1772"/>
                  <a:pt x="1145" y="1769"/>
                  <a:pt x="1152" y="1764"/>
                </a:cubicBezTo>
                <a:cubicBezTo>
                  <a:pt x="1202" y="1728"/>
                  <a:pt x="1254" y="1703"/>
                  <a:pt x="1305" y="1670"/>
                </a:cubicBezTo>
                <a:cubicBezTo>
                  <a:pt x="1418" y="1676"/>
                  <a:pt x="1436" y="1651"/>
                  <a:pt x="1466" y="1735"/>
                </a:cubicBezTo>
                <a:cubicBezTo>
                  <a:pt x="1468" y="1752"/>
                  <a:pt x="1457" y="1781"/>
                  <a:pt x="1473" y="1786"/>
                </a:cubicBezTo>
                <a:cubicBezTo>
                  <a:pt x="1526" y="1804"/>
                  <a:pt x="1572" y="1787"/>
                  <a:pt x="1619" y="1772"/>
                </a:cubicBezTo>
                <a:cubicBezTo>
                  <a:pt x="1633" y="1762"/>
                  <a:pt x="1648" y="1752"/>
                  <a:pt x="1662" y="1742"/>
                </a:cubicBezTo>
                <a:cubicBezTo>
                  <a:pt x="1666" y="1739"/>
                  <a:pt x="1675" y="1702"/>
                  <a:pt x="1677" y="1699"/>
                </a:cubicBezTo>
                <a:cubicBezTo>
                  <a:pt x="1690" y="1683"/>
                  <a:pt x="1717" y="1678"/>
                  <a:pt x="1735" y="1677"/>
                </a:cubicBezTo>
                <a:cubicBezTo>
                  <a:pt x="1803" y="1673"/>
                  <a:pt x="1871" y="1672"/>
                  <a:pt x="1939" y="1670"/>
                </a:cubicBezTo>
                <a:cubicBezTo>
                  <a:pt x="1964" y="1661"/>
                  <a:pt x="1983" y="1655"/>
                  <a:pt x="2005" y="1640"/>
                </a:cubicBezTo>
                <a:cubicBezTo>
                  <a:pt x="2095" y="1665"/>
                  <a:pt x="1998" y="1758"/>
                  <a:pt x="2071" y="1808"/>
                </a:cubicBezTo>
                <a:cubicBezTo>
                  <a:pt x="2080" y="1844"/>
                  <a:pt x="2087" y="1850"/>
                  <a:pt x="2122" y="1837"/>
                </a:cubicBezTo>
                <a:cubicBezTo>
                  <a:pt x="2139" y="1785"/>
                  <a:pt x="2127" y="1806"/>
                  <a:pt x="2151" y="1772"/>
                </a:cubicBezTo>
                <a:cubicBezTo>
                  <a:pt x="2196" y="1629"/>
                  <a:pt x="2171" y="1460"/>
                  <a:pt x="2180" y="1312"/>
                </a:cubicBezTo>
                <a:cubicBezTo>
                  <a:pt x="2183" y="1265"/>
                  <a:pt x="2209" y="1222"/>
                  <a:pt x="2246" y="1196"/>
                </a:cubicBezTo>
                <a:cubicBezTo>
                  <a:pt x="2256" y="1166"/>
                  <a:pt x="2263" y="1148"/>
                  <a:pt x="2289" y="1130"/>
                </a:cubicBezTo>
                <a:cubicBezTo>
                  <a:pt x="2313" y="1065"/>
                  <a:pt x="2338" y="1047"/>
                  <a:pt x="2391" y="1006"/>
                </a:cubicBezTo>
                <a:cubicBezTo>
                  <a:pt x="2407" y="962"/>
                  <a:pt x="2387" y="1006"/>
                  <a:pt x="2428" y="955"/>
                </a:cubicBezTo>
                <a:cubicBezTo>
                  <a:pt x="2476" y="895"/>
                  <a:pt x="2435" y="925"/>
                  <a:pt x="2479" y="897"/>
                </a:cubicBezTo>
                <a:cubicBezTo>
                  <a:pt x="2497" y="869"/>
                  <a:pt x="2511" y="834"/>
                  <a:pt x="2537" y="816"/>
                </a:cubicBezTo>
                <a:cubicBezTo>
                  <a:pt x="2561" y="782"/>
                  <a:pt x="2604" y="774"/>
                  <a:pt x="2639" y="751"/>
                </a:cubicBezTo>
                <a:cubicBezTo>
                  <a:pt x="2652" y="702"/>
                  <a:pt x="2668" y="653"/>
                  <a:pt x="2683" y="605"/>
                </a:cubicBezTo>
                <a:cubicBezTo>
                  <a:pt x="2683" y="604"/>
                  <a:pt x="2680" y="473"/>
                  <a:pt x="2712" y="452"/>
                </a:cubicBezTo>
                <a:cubicBezTo>
                  <a:pt x="2727" y="442"/>
                  <a:pt x="2746" y="442"/>
                  <a:pt x="2763" y="437"/>
                </a:cubicBezTo>
                <a:cubicBezTo>
                  <a:pt x="2800" y="414"/>
                  <a:pt x="2824" y="352"/>
                  <a:pt x="2851" y="313"/>
                </a:cubicBezTo>
                <a:cubicBezTo>
                  <a:pt x="2860" y="300"/>
                  <a:pt x="2921" y="259"/>
                  <a:pt x="2938" y="248"/>
                </a:cubicBezTo>
                <a:cubicBezTo>
                  <a:pt x="2957" y="195"/>
                  <a:pt x="2931" y="259"/>
                  <a:pt x="2967" y="204"/>
                </a:cubicBezTo>
                <a:cubicBezTo>
                  <a:pt x="2985" y="177"/>
                  <a:pt x="2990" y="157"/>
                  <a:pt x="3019" y="138"/>
                </a:cubicBezTo>
                <a:cubicBezTo>
                  <a:pt x="3033" y="94"/>
                  <a:pt x="3048" y="51"/>
                  <a:pt x="3062" y="7"/>
                </a:cubicBezTo>
                <a:cubicBezTo>
                  <a:pt x="3064" y="0"/>
                  <a:pt x="3047" y="12"/>
                  <a:pt x="3040" y="14"/>
                </a:cubicBezTo>
                <a:cubicBezTo>
                  <a:pt x="3030" y="29"/>
                  <a:pt x="3015" y="41"/>
                  <a:pt x="3011" y="58"/>
                </a:cubicBezTo>
                <a:cubicBezTo>
                  <a:pt x="3009" y="68"/>
                  <a:pt x="3009" y="79"/>
                  <a:pt x="3004" y="87"/>
                </a:cubicBezTo>
                <a:cubicBezTo>
                  <a:pt x="2999" y="94"/>
                  <a:pt x="2989" y="97"/>
                  <a:pt x="2982" y="102"/>
                </a:cubicBezTo>
                <a:cubicBezTo>
                  <a:pt x="2948" y="153"/>
                  <a:pt x="2968" y="137"/>
                  <a:pt x="2931" y="160"/>
                </a:cubicBezTo>
                <a:cubicBezTo>
                  <a:pt x="2914" y="185"/>
                  <a:pt x="2893" y="196"/>
                  <a:pt x="2873" y="219"/>
                </a:cubicBezTo>
                <a:cubicBezTo>
                  <a:pt x="2824" y="276"/>
                  <a:pt x="2765" y="314"/>
                  <a:pt x="2690" y="328"/>
                </a:cubicBezTo>
                <a:cubicBezTo>
                  <a:pt x="2663" y="342"/>
                  <a:pt x="2638" y="348"/>
                  <a:pt x="2610" y="357"/>
                </a:cubicBezTo>
                <a:cubicBezTo>
                  <a:pt x="2547" y="355"/>
                  <a:pt x="2484" y="354"/>
                  <a:pt x="2421" y="350"/>
                </a:cubicBezTo>
                <a:cubicBezTo>
                  <a:pt x="2371" y="347"/>
                  <a:pt x="2318" y="327"/>
                  <a:pt x="2268" y="321"/>
                </a:cubicBezTo>
                <a:cubicBezTo>
                  <a:pt x="2236" y="309"/>
                  <a:pt x="2211" y="279"/>
                  <a:pt x="2180" y="270"/>
                </a:cubicBezTo>
                <a:cubicBezTo>
                  <a:pt x="2144" y="260"/>
                  <a:pt x="2161" y="265"/>
                  <a:pt x="2129" y="255"/>
                </a:cubicBezTo>
                <a:cubicBezTo>
                  <a:pt x="2070" y="215"/>
                  <a:pt x="1993" y="223"/>
                  <a:pt x="1925" y="219"/>
                </a:cubicBezTo>
                <a:cubicBezTo>
                  <a:pt x="1884" y="204"/>
                  <a:pt x="1844" y="188"/>
                  <a:pt x="1815" y="153"/>
                </a:cubicBezTo>
                <a:cubicBezTo>
                  <a:pt x="1789" y="121"/>
                  <a:pt x="1811" y="142"/>
                  <a:pt x="1794" y="109"/>
                </a:cubicBezTo>
                <a:cubicBezTo>
                  <a:pt x="1784" y="90"/>
                  <a:pt x="1772" y="80"/>
                  <a:pt x="1757" y="65"/>
                </a:cubicBezTo>
                <a:cubicBezTo>
                  <a:pt x="1744" y="26"/>
                  <a:pt x="1713" y="16"/>
                  <a:pt x="1677" y="7"/>
                </a:cubicBezTo>
                <a:cubicBezTo>
                  <a:pt x="1614" y="15"/>
                  <a:pt x="1623" y="21"/>
                  <a:pt x="1575" y="36"/>
                </a:cubicBezTo>
                <a:cubicBezTo>
                  <a:pt x="1502" y="109"/>
                  <a:pt x="1468" y="96"/>
                  <a:pt x="1356" y="102"/>
                </a:cubicBezTo>
                <a:cubicBezTo>
                  <a:pt x="1284" y="151"/>
                  <a:pt x="1387" y="79"/>
                  <a:pt x="1312" y="138"/>
                </a:cubicBezTo>
                <a:cubicBezTo>
                  <a:pt x="1298" y="149"/>
                  <a:pt x="1269" y="168"/>
                  <a:pt x="1269" y="168"/>
                </a:cubicBezTo>
                <a:cubicBezTo>
                  <a:pt x="1251" y="193"/>
                  <a:pt x="1239" y="202"/>
                  <a:pt x="1210" y="211"/>
                </a:cubicBezTo>
                <a:cubicBezTo>
                  <a:pt x="1186" y="248"/>
                  <a:pt x="1164" y="282"/>
                  <a:pt x="1145" y="321"/>
                </a:cubicBezTo>
                <a:cubicBezTo>
                  <a:pt x="1134" y="344"/>
                  <a:pt x="1137" y="377"/>
                  <a:pt x="1116" y="394"/>
                </a:cubicBezTo>
                <a:cubicBezTo>
                  <a:pt x="1099" y="408"/>
                  <a:pt x="1076" y="411"/>
                  <a:pt x="1057" y="423"/>
                </a:cubicBezTo>
                <a:cubicBezTo>
                  <a:pt x="1042" y="432"/>
                  <a:pt x="1027" y="441"/>
                  <a:pt x="1013" y="452"/>
                </a:cubicBezTo>
                <a:cubicBezTo>
                  <a:pt x="1005" y="458"/>
                  <a:pt x="1000" y="468"/>
                  <a:pt x="992" y="474"/>
                </a:cubicBezTo>
                <a:cubicBezTo>
                  <a:pt x="973" y="488"/>
                  <a:pt x="933" y="510"/>
                  <a:pt x="933" y="510"/>
                </a:cubicBezTo>
                <a:cubicBezTo>
                  <a:pt x="909" y="508"/>
                  <a:pt x="883" y="510"/>
                  <a:pt x="860" y="503"/>
                </a:cubicBezTo>
                <a:cubicBezTo>
                  <a:pt x="843" y="498"/>
                  <a:pt x="817" y="474"/>
                  <a:pt x="817" y="474"/>
                </a:cubicBezTo>
                <a:cubicBezTo>
                  <a:pt x="812" y="467"/>
                  <a:pt x="808" y="458"/>
                  <a:pt x="802" y="452"/>
                </a:cubicBezTo>
                <a:cubicBezTo>
                  <a:pt x="796" y="446"/>
                  <a:pt x="785" y="445"/>
                  <a:pt x="780" y="437"/>
                </a:cubicBezTo>
                <a:cubicBezTo>
                  <a:pt x="751" y="390"/>
                  <a:pt x="780" y="387"/>
                  <a:pt x="736" y="357"/>
                </a:cubicBezTo>
                <a:cubicBezTo>
                  <a:pt x="631" y="394"/>
                  <a:pt x="740" y="349"/>
                  <a:pt x="671" y="394"/>
                </a:cubicBezTo>
                <a:cubicBezTo>
                  <a:pt x="665" y="398"/>
                  <a:pt x="656" y="397"/>
                  <a:pt x="649" y="401"/>
                </a:cubicBezTo>
                <a:cubicBezTo>
                  <a:pt x="634" y="409"/>
                  <a:pt x="620" y="420"/>
                  <a:pt x="605" y="430"/>
                </a:cubicBezTo>
                <a:cubicBezTo>
                  <a:pt x="598" y="435"/>
                  <a:pt x="583" y="445"/>
                  <a:pt x="583" y="445"/>
                </a:cubicBezTo>
                <a:cubicBezTo>
                  <a:pt x="556" y="527"/>
                  <a:pt x="429" y="514"/>
                  <a:pt x="365" y="518"/>
                </a:cubicBezTo>
                <a:cubicBezTo>
                  <a:pt x="362" y="525"/>
                  <a:pt x="357" y="539"/>
                  <a:pt x="357" y="539"/>
                </a:cubicBezTo>
                <a:close/>
              </a:path>
            </a:pathLst>
          </a:custGeom>
          <a:noFill/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2084" name="Freeform 4">
            <a:extLst>
              <a:ext uri="{FF2B5EF4-FFF2-40B4-BE49-F238E27FC236}">
                <a16:creationId xmlns:a16="http://schemas.microsoft.com/office/drawing/2014/main" id="{5E81230F-0B86-214C-B043-CA39768CD6EA}"/>
              </a:ext>
            </a:extLst>
          </p:cNvPr>
          <p:cNvSpPr>
            <a:spLocks/>
          </p:cNvSpPr>
          <p:nvPr/>
        </p:nvSpPr>
        <p:spPr bwMode="auto">
          <a:xfrm>
            <a:off x="2855914" y="-34925"/>
            <a:ext cx="8008937" cy="7164388"/>
          </a:xfrm>
          <a:custGeom>
            <a:avLst/>
            <a:gdLst>
              <a:gd name="T0" fmla="*/ 634 w 5045"/>
              <a:gd name="T1" fmla="*/ 4200 h 4513"/>
              <a:gd name="T2" fmla="*/ 495 w 5045"/>
              <a:gd name="T3" fmla="*/ 3988 h 4513"/>
              <a:gd name="T4" fmla="*/ 437 w 5045"/>
              <a:gd name="T5" fmla="*/ 3879 h 4513"/>
              <a:gd name="T6" fmla="*/ 357 w 5045"/>
              <a:gd name="T7" fmla="*/ 3726 h 4513"/>
              <a:gd name="T8" fmla="*/ 277 w 5045"/>
              <a:gd name="T9" fmla="*/ 3529 h 4513"/>
              <a:gd name="T10" fmla="*/ 204 w 5045"/>
              <a:gd name="T11" fmla="*/ 3420 h 4513"/>
              <a:gd name="T12" fmla="*/ 109 w 5045"/>
              <a:gd name="T13" fmla="*/ 3019 h 4513"/>
              <a:gd name="T14" fmla="*/ 43 w 5045"/>
              <a:gd name="T15" fmla="*/ 2756 h 4513"/>
              <a:gd name="T16" fmla="*/ 65 w 5045"/>
              <a:gd name="T17" fmla="*/ 1859 h 4513"/>
              <a:gd name="T18" fmla="*/ 160 w 5045"/>
              <a:gd name="T19" fmla="*/ 1444 h 4513"/>
              <a:gd name="T20" fmla="*/ 328 w 5045"/>
              <a:gd name="T21" fmla="*/ 1167 h 4513"/>
              <a:gd name="T22" fmla="*/ 692 w 5045"/>
              <a:gd name="T23" fmla="*/ 773 h 4513"/>
              <a:gd name="T24" fmla="*/ 874 w 5045"/>
              <a:gd name="T25" fmla="*/ 562 h 4513"/>
              <a:gd name="T26" fmla="*/ 1115 w 5045"/>
              <a:gd name="T27" fmla="*/ 401 h 4513"/>
              <a:gd name="T28" fmla="*/ 1297 w 5045"/>
              <a:gd name="T29" fmla="*/ 299 h 4513"/>
              <a:gd name="T30" fmla="*/ 1640 w 5045"/>
              <a:gd name="T31" fmla="*/ 109 h 4513"/>
              <a:gd name="T32" fmla="*/ 2223 w 5045"/>
              <a:gd name="T33" fmla="*/ 37 h 4513"/>
              <a:gd name="T34" fmla="*/ 2595 w 5045"/>
              <a:gd name="T35" fmla="*/ 0 h 4513"/>
              <a:gd name="T36" fmla="*/ 3171 w 5045"/>
              <a:gd name="T37" fmla="*/ 37 h 4513"/>
              <a:gd name="T38" fmla="*/ 3470 w 5045"/>
              <a:gd name="T39" fmla="*/ 80 h 4513"/>
              <a:gd name="T40" fmla="*/ 3849 w 5045"/>
              <a:gd name="T41" fmla="*/ 66 h 4513"/>
              <a:gd name="T42" fmla="*/ 4440 w 5045"/>
              <a:gd name="T43" fmla="*/ 88 h 4513"/>
              <a:gd name="T44" fmla="*/ 4571 w 5045"/>
              <a:gd name="T45" fmla="*/ 146 h 4513"/>
              <a:gd name="T46" fmla="*/ 4753 w 5045"/>
              <a:gd name="T47" fmla="*/ 270 h 4513"/>
              <a:gd name="T48" fmla="*/ 4885 w 5045"/>
              <a:gd name="T49" fmla="*/ 387 h 4513"/>
              <a:gd name="T50" fmla="*/ 5023 w 5045"/>
              <a:gd name="T51" fmla="*/ 992 h 4513"/>
              <a:gd name="T52" fmla="*/ 5038 w 5045"/>
              <a:gd name="T53" fmla="*/ 1633 h 4513"/>
              <a:gd name="T54" fmla="*/ 5023 w 5045"/>
              <a:gd name="T55" fmla="*/ 2093 h 4513"/>
              <a:gd name="T56" fmla="*/ 4943 w 5045"/>
              <a:gd name="T57" fmla="*/ 2377 h 4513"/>
              <a:gd name="T58" fmla="*/ 4571 w 5045"/>
              <a:gd name="T59" fmla="*/ 2938 h 4513"/>
              <a:gd name="T60" fmla="*/ 4484 w 5045"/>
              <a:gd name="T61" fmla="*/ 3004 h 4513"/>
              <a:gd name="T62" fmla="*/ 4206 w 5045"/>
              <a:gd name="T63" fmla="*/ 3347 h 4513"/>
              <a:gd name="T64" fmla="*/ 4017 w 5045"/>
              <a:gd name="T65" fmla="*/ 3682 h 4513"/>
              <a:gd name="T66" fmla="*/ 3937 w 5045"/>
              <a:gd name="T67" fmla="*/ 3806 h 4513"/>
              <a:gd name="T68" fmla="*/ 3754 w 5045"/>
              <a:gd name="T69" fmla="*/ 4025 h 4513"/>
              <a:gd name="T70" fmla="*/ 3346 w 5045"/>
              <a:gd name="T71" fmla="*/ 4156 h 4513"/>
              <a:gd name="T72" fmla="*/ 3164 w 5045"/>
              <a:gd name="T73" fmla="*/ 4193 h 4513"/>
              <a:gd name="T74" fmla="*/ 2989 w 5045"/>
              <a:gd name="T75" fmla="*/ 4316 h 4513"/>
              <a:gd name="T76" fmla="*/ 2289 w 5045"/>
              <a:gd name="T77" fmla="*/ 4440 h 4513"/>
              <a:gd name="T78" fmla="*/ 2107 w 5045"/>
              <a:gd name="T79" fmla="*/ 4499 h 4513"/>
              <a:gd name="T80" fmla="*/ 1779 w 5045"/>
              <a:gd name="T81" fmla="*/ 4484 h 4513"/>
              <a:gd name="T82" fmla="*/ 1429 w 5045"/>
              <a:gd name="T83" fmla="*/ 4448 h 4513"/>
              <a:gd name="T84" fmla="*/ 1079 w 5045"/>
              <a:gd name="T85" fmla="*/ 4368 h 4513"/>
              <a:gd name="T86" fmla="*/ 794 w 5045"/>
              <a:gd name="T87" fmla="*/ 4397 h 4513"/>
              <a:gd name="T88" fmla="*/ 743 w 5045"/>
              <a:gd name="T89" fmla="*/ 4338 h 45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5045" h="4513">
                <a:moveTo>
                  <a:pt x="736" y="4353"/>
                </a:moveTo>
                <a:cubicBezTo>
                  <a:pt x="699" y="4305"/>
                  <a:pt x="661" y="4255"/>
                  <a:pt x="634" y="4200"/>
                </a:cubicBezTo>
                <a:cubicBezTo>
                  <a:pt x="615" y="4163"/>
                  <a:pt x="605" y="4128"/>
                  <a:pt x="575" y="4098"/>
                </a:cubicBezTo>
                <a:cubicBezTo>
                  <a:pt x="554" y="4055"/>
                  <a:pt x="524" y="4024"/>
                  <a:pt x="495" y="3988"/>
                </a:cubicBezTo>
                <a:cubicBezTo>
                  <a:pt x="484" y="3974"/>
                  <a:pt x="466" y="3945"/>
                  <a:pt x="466" y="3945"/>
                </a:cubicBezTo>
                <a:cubicBezTo>
                  <a:pt x="459" y="3923"/>
                  <a:pt x="448" y="3899"/>
                  <a:pt x="437" y="3879"/>
                </a:cubicBezTo>
                <a:cubicBezTo>
                  <a:pt x="429" y="3864"/>
                  <a:pt x="414" y="3852"/>
                  <a:pt x="408" y="3835"/>
                </a:cubicBezTo>
                <a:cubicBezTo>
                  <a:pt x="395" y="3796"/>
                  <a:pt x="379" y="3761"/>
                  <a:pt x="357" y="3726"/>
                </a:cubicBezTo>
                <a:cubicBezTo>
                  <a:pt x="345" y="3669"/>
                  <a:pt x="328" y="3645"/>
                  <a:pt x="306" y="3595"/>
                </a:cubicBezTo>
                <a:cubicBezTo>
                  <a:pt x="297" y="3575"/>
                  <a:pt x="289" y="3547"/>
                  <a:pt x="277" y="3529"/>
                </a:cubicBezTo>
                <a:cubicBezTo>
                  <a:pt x="265" y="3511"/>
                  <a:pt x="250" y="3504"/>
                  <a:pt x="233" y="3493"/>
                </a:cubicBezTo>
                <a:cubicBezTo>
                  <a:pt x="217" y="3469"/>
                  <a:pt x="213" y="3447"/>
                  <a:pt x="204" y="3420"/>
                </a:cubicBezTo>
                <a:cubicBezTo>
                  <a:pt x="196" y="3344"/>
                  <a:pt x="194" y="3260"/>
                  <a:pt x="174" y="3186"/>
                </a:cubicBezTo>
                <a:cubicBezTo>
                  <a:pt x="156" y="3119"/>
                  <a:pt x="132" y="3079"/>
                  <a:pt x="109" y="3019"/>
                </a:cubicBezTo>
                <a:cubicBezTo>
                  <a:pt x="103" y="2979"/>
                  <a:pt x="102" y="2950"/>
                  <a:pt x="80" y="2917"/>
                </a:cubicBezTo>
                <a:cubicBezTo>
                  <a:pt x="66" y="2864"/>
                  <a:pt x="55" y="2810"/>
                  <a:pt x="43" y="2756"/>
                </a:cubicBezTo>
                <a:cubicBezTo>
                  <a:pt x="37" y="2516"/>
                  <a:pt x="0" y="2227"/>
                  <a:pt x="51" y="1998"/>
                </a:cubicBezTo>
                <a:cubicBezTo>
                  <a:pt x="56" y="1952"/>
                  <a:pt x="63" y="1906"/>
                  <a:pt x="65" y="1859"/>
                </a:cubicBezTo>
                <a:cubicBezTo>
                  <a:pt x="69" y="1737"/>
                  <a:pt x="48" y="1672"/>
                  <a:pt x="102" y="1582"/>
                </a:cubicBezTo>
                <a:cubicBezTo>
                  <a:pt x="110" y="1530"/>
                  <a:pt x="131" y="1487"/>
                  <a:pt x="160" y="1444"/>
                </a:cubicBezTo>
                <a:cubicBezTo>
                  <a:pt x="169" y="1416"/>
                  <a:pt x="188" y="1373"/>
                  <a:pt x="204" y="1349"/>
                </a:cubicBezTo>
                <a:cubicBezTo>
                  <a:pt x="234" y="1256"/>
                  <a:pt x="271" y="1237"/>
                  <a:pt x="328" y="1167"/>
                </a:cubicBezTo>
                <a:cubicBezTo>
                  <a:pt x="409" y="1068"/>
                  <a:pt x="494" y="974"/>
                  <a:pt x="583" y="882"/>
                </a:cubicBezTo>
                <a:cubicBezTo>
                  <a:pt x="598" y="834"/>
                  <a:pt x="658" y="810"/>
                  <a:pt x="692" y="773"/>
                </a:cubicBezTo>
                <a:cubicBezTo>
                  <a:pt x="769" y="689"/>
                  <a:pt x="711" y="723"/>
                  <a:pt x="772" y="693"/>
                </a:cubicBezTo>
                <a:cubicBezTo>
                  <a:pt x="811" y="654"/>
                  <a:pt x="835" y="601"/>
                  <a:pt x="874" y="562"/>
                </a:cubicBezTo>
                <a:cubicBezTo>
                  <a:pt x="925" y="511"/>
                  <a:pt x="947" y="499"/>
                  <a:pt x="1013" y="459"/>
                </a:cubicBezTo>
                <a:cubicBezTo>
                  <a:pt x="1046" y="439"/>
                  <a:pt x="1078" y="413"/>
                  <a:pt x="1115" y="401"/>
                </a:cubicBezTo>
                <a:cubicBezTo>
                  <a:pt x="1151" y="374"/>
                  <a:pt x="1189" y="350"/>
                  <a:pt x="1232" y="336"/>
                </a:cubicBezTo>
                <a:cubicBezTo>
                  <a:pt x="1281" y="302"/>
                  <a:pt x="1258" y="311"/>
                  <a:pt x="1297" y="299"/>
                </a:cubicBezTo>
                <a:cubicBezTo>
                  <a:pt x="1363" y="249"/>
                  <a:pt x="1442" y="204"/>
                  <a:pt x="1516" y="168"/>
                </a:cubicBezTo>
                <a:cubicBezTo>
                  <a:pt x="1552" y="132"/>
                  <a:pt x="1593" y="125"/>
                  <a:pt x="1640" y="109"/>
                </a:cubicBezTo>
                <a:cubicBezTo>
                  <a:pt x="1712" y="85"/>
                  <a:pt x="1786" y="67"/>
                  <a:pt x="1859" y="44"/>
                </a:cubicBezTo>
                <a:cubicBezTo>
                  <a:pt x="1975" y="7"/>
                  <a:pt x="2102" y="40"/>
                  <a:pt x="2223" y="37"/>
                </a:cubicBezTo>
                <a:cubicBezTo>
                  <a:pt x="2323" y="35"/>
                  <a:pt x="2422" y="32"/>
                  <a:pt x="2522" y="29"/>
                </a:cubicBezTo>
                <a:cubicBezTo>
                  <a:pt x="2549" y="20"/>
                  <a:pt x="2567" y="7"/>
                  <a:pt x="2595" y="0"/>
                </a:cubicBezTo>
                <a:cubicBezTo>
                  <a:pt x="2738" y="2"/>
                  <a:pt x="2882" y="2"/>
                  <a:pt x="3025" y="7"/>
                </a:cubicBezTo>
                <a:cubicBezTo>
                  <a:pt x="3074" y="9"/>
                  <a:pt x="3124" y="24"/>
                  <a:pt x="3171" y="37"/>
                </a:cubicBezTo>
                <a:cubicBezTo>
                  <a:pt x="3190" y="42"/>
                  <a:pt x="3229" y="51"/>
                  <a:pt x="3229" y="51"/>
                </a:cubicBezTo>
                <a:cubicBezTo>
                  <a:pt x="3298" y="98"/>
                  <a:pt x="3391" y="77"/>
                  <a:pt x="3470" y="80"/>
                </a:cubicBezTo>
                <a:cubicBezTo>
                  <a:pt x="3566" y="115"/>
                  <a:pt x="3682" y="91"/>
                  <a:pt x="3776" y="88"/>
                </a:cubicBezTo>
                <a:cubicBezTo>
                  <a:pt x="3800" y="79"/>
                  <a:pt x="3824" y="72"/>
                  <a:pt x="3849" y="66"/>
                </a:cubicBezTo>
                <a:cubicBezTo>
                  <a:pt x="4024" y="68"/>
                  <a:pt x="4199" y="69"/>
                  <a:pt x="4374" y="73"/>
                </a:cubicBezTo>
                <a:cubicBezTo>
                  <a:pt x="4388" y="73"/>
                  <a:pt x="4425" y="83"/>
                  <a:pt x="4440" y="88"/>
                </a:cubicBezTo>
                <a:cubicBezTo>
                  <a:pt x="4455" y="92"/>
                  <a:pt x="4484" y="102"/>
                  <a:pt x="4484" y="102"/>
                </a:cubicBezTo>
                <a:cubicBezTo>
                  <a:pt x="4511" y="121"/>
                  <a:pt x="4544" y="126"/>
                  <a:pt x="4571" y="146"/>
                </a:cubicBezTo>
                <a:cubicBezTo>
                  <a:pt x="4610" y="174"/>
                  <a:pt x="4636" y="204"/>
                  <a:pt x="4680" y="226"/>
                </a:cubicBezTo>
                <a:cubicBezTo>
                  <a:pt x="4702" y="259"/>
                  <a:pt x="4718" y="250"/>
                  <a:pt x="4753" y="270"/>
                </a:cubicBezTo>
                <a:cubicBezTo>
                  <a:pt x="4779" y="285"/>
                  <a:pt x="4801" y="305"/>
                  <a:pt x="4826" y="321"/>
                </a:cubicBezTo>
                <a:cubicBezTo>
                  <a:pt x="4886" y="360"/>
                  <a:pt x="4854" y="352"/>
                  <a:pt x="4885" y="387"/>
                </a:cubicBezTo>
                <a:cubicBezTo>
                  <a:pt x="4915" y="421"/>
                  <a:pt x="4940" y="444"/>
                  <a:pt x="4965" y="481"/>
                </a:cubicBezTo>
                <a:cubicBezTo>
                  <a:pt x="5017" y="645"/>
                  <a:pt x="4970" y="827"/>
                  <a:pt x="5023" y="992"/>
                </a:cubicBezTo>
                <a:cubicBezTo>
                  <a:pt x="5032" y="1087"/>
                  <a:pt x="5032" y="1182"/>
                  <a:pt x="5045" y="1276"/>
                </a:cubicBezTo>
                <a:cubicBezTo>
                  <a:pt x="5043" y="1395"/>
                  <a:pt x="5042" y="1514"/>
                  <a:pt x="5038" y="1633"/>
                </a:cubicBezTo>
                <a:cubicBezTo>
                  <a:pt x="5037" y="1650"/>
                  <a:pt x="5031" y="1667"/>
                  <a:pt x="5030" y="1684"/>
                </a:cubicBezTo>
                <a:cubicBezTo>
                  <a:pt x="5026" y="1820"/>
                  <a:pt x="5027" y="1957"/>
                  <a:pt x="5023" y="2093"/>
                </a:cubicBezTo>
                <a:cubicBezTo>
                  <a:pt x="5022" y="2122"/>
                  <a:pt x="5001" y="2160"/>
                  <a:pt x="4994" y="2187"/>
                </a:cubicBezTo>
                <a:cubicBezTo>
                  <a:pt x="4977" y="2250"/>
                  <a:pt x="4958" y="2314"/>
                  <a:pt x="4943" y="2377"/>
                </a:cubicBezTo>
                <a:cubicBezTo>
                  <a:pt x="4903" y="2545"/>
                  <a:pt x="4858" y="2726"/>
                  <a:pt x="4724" y="2844"/>
                </a:cubicBezTo>
                <a:cubicBezTo>
                  <a:pt x="4676" y="2886"/>
                  <a:pt x="4636" y="2922"/>
                  <a:pt x="4571" y="2938"/>
                </a:cubicBezTo>
                <a:cubicBezTo>
                  <a:pt x="4549" y="2953"/>
                  <a:pt x="4523" y="2963"/>
                  <a:pt x="4505" y="2982"/>
                </a:cubicBezTo>
                <a:cubicBezTo>
                  <a:pt x="4498" y="2989"/>
                  <a:pt x="4493" y="2999"/>
                  <a:pt x="4484" y="3004"/>
                </a:cubicBezTo>
                <a:cubicBezTo>
                  <a:pt x="4445" y="3029"/>
                  <a:pt x="4383" y="3041"/>
                  <a:pt x="4338" y="3048"/>
                </a:cubicBezTo>
                <a:cubicBezTo>
                  <a:pt x="4309" y="3153"/>
                  <a:pt x="4252" y="3248"/>
                  <a:pt x="4206" y="3347"/>
                </a:cubicBezTo>
                <a:cubicBezTo>
                  <a:pt x="4170" y="3424"/>
                  <a:pt x="4143" y="3510"/>
                  <a:pt x="4097" y="3580"/>
                </a:cubicBezTo>
                <a:cubicBezTo>
                  <a:pt x="4085" y="3598"/>
                  <a:pt x="4036" y="3658"/>
                  <a:pt x="4017" y="3682"/>
                </a:cubicBezTo>
                <a:cubicBezTo>
                  <a:pt x="3941" y="3777"/>
                  <a:pt x="4064" y="3649"/>
                  <a:pt x="3980" y="3733"/>
                </a:cubicBezTo>
                <a:cubicBezTo>
                  <a:pt x="3971" y="3763"/>
                  <a:pt x="3956" y="3781"/>
                  <a:pt x="3937" y="3806"/>
                </a:cubicBezTo>
                <a:cubicBezTo>
                  <a:pt x="3919" y="3856"/>
                  <a:pt x="3891" y="3872"/>
                  <a:pt x="3864" y="3915"/>
                </a:cubicBezTo>
                <a:cubicBezTo>
                  <a:pt x="3834" y="3962"/>
                  <a:pt x="3811" y="4007"/>
                  <a:pt x="3754" y="4025"/>
                </a:cubicBezTo>
                <a:cubicBezTo>
                  <a:pt x="3664" y="4115"/>
                  <a:pt x="3682" y="4104"/>
                  <a:pt x="3543" y="4112"/>
                </a:cubicBezTo>
                <a:cubicBezTo>
                  <a:pt x="3467" y="4133"/>
                  <a:pt x="3431" y="4149"/>
                  <a:pt x="3346" y="4156"/>
                </a:cubicBezTo>
                <a:cubicBezTo>
                  <a:pt x="3318" y="4163"/>
                  <a:pt x="3286" y="4180"/>
                  <a:pt x="3259" y="4185"/>
                </a:cubicBezTo>
                <a:cubicBezTo>
                  <a:pt x="3228" y="4191"/>
                  <a:pt x="3196" y="4190"/>
                  <a:pt x="3164" y="4193"/>
                </a:cubicBezTo>
                <a:cubicBezTo>
                  <a:pt x="3162" y="4193"/>
                  <a:pt x="3114" y="4201"/>
                  <a:pt x="3106" y="4207"/>
                </a:cubicBezTo>
                <a:cubicBezTo>
                  <a:pt x="3066" y="4239"/>
                  <a:pt x="3036" y="4292"/>
                  <a:pt x="2989" y="4316"/>
                </a:cubicBezTo>
                <a:cubicBezTo>
                  <a:pt x="2829" y="4396"/>
                  <a:pt x="2720" y="4391"/>
                  <a:pt x="2530" y="4397"/>
                </a:cubicBezTo>
                <a:cubicBezTo>
                  <a:pt x="2445" y="4417"/>
                  <a:pt x="2381" y="4431"/>
                  <a:pt x="2289" y="4440"/>
                </a:cubicBezTo>
                <a:cubicBezTo>
                  <a:pt x="2241" y="4458"/>
                  <a:pt x="2192" y="4475"/>
                  <a:pt x="2143" y="4491"/>
                </a:cubicBezTo>
                <a:cubicBezTo>
                  <a:pt x="2131" y="4495"/>
                  <a:pt x="2119" y="4496"/>
                  <a:pt x="2107" y="4499"/>
                </a:cubicBezTo>
                <a:cubicBezTo>
                  <a:pt x="2092" y="4503"/>
                  <a:pt x="2063" y="4513"/>
                  <a:pt x="2063" y="4513"/>
                </a:cubicBezTo>
                <a:cubicBezTo>
                  <a:pt x="1964" y="4508"/>
                  <a:pt x="1877" y="4491"/>
                  <a:pt x="1779" y="4484"/>
                </a:cubicBezTo>
                <a:cubicBezTo>
                  <a:pt x="1701" y="4479"/>
                  <a:pt x="1545" y="4470"/>
                  <a:pt x="1545" y="4470"/>
                </a:cubicBezTo>
                <a:cubicBezTo>
                  <a:pt x="1506" y="4463"/>
                  <a:pt x="1467" y="4457"/>
                  <a:pt x="1429" y="4448"/>
                </a:cubicBezTo>
                <a:cubicBezTo>
                  <a:pt x="1385" y="4418"/>
                  <a:pt x="1319" y="4418"/>
                  <a:pt x="1268" y="4411"/>
                </a:cubicBezTo>
                <a:cubicBezTo>
                  <a:pt x="1205" y="4402"/>
                  <a:pt x="1140" y="4383"/>
                  <a:pt x="1079" y="4368"/>
                </a:cubicBezTo>
                <a:cubicBezTo>
                  <a:pt x="982" y="4373"/>
                  <a:pt x="918" y="4376"/>
                  <a:pt x="831" y="4404"/>
                </a:cubicBezTo>
                <a:cubicBezTo>
                  <a:pt x="819" y="4402"/>
                  <a:pt x="804" y="4405"/>
                  <a:pt x="794" y="4397"/>
                </a:cubicBezTo>
                <a:cubicBezTo>
                  <a:pt x="780" y="4386"/>
                  <a:pt x="780" y="4363"/>
                  <a:pt x="765" y="4353"/>
                </a:cubicBezTo>
                <a:cubicBezTo>
                  <a:pt x="758" y="4348"/>
                  <a:pt x="750" y="4343"/>
                  <a:pt x="743" y="4338"/>
                </a:cubicBezTo>
                <a:cubicBezTo>
                  <a:pt x="727" y="4313"/>
                  <a:pt x="736" y="4322"/>
                  <a:pt x="721" y="4309"/>
                </a:cubicBezTo>
              </a:path>
            </a:pathLst>
          </a:custGeom>
          <a:noFill/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1690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53"/>
    </mc:Choice>
    <mc:Fallback xmlns="">
      <p:transition spd="slow" advTm="11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16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673E504-CF89-48F8-A23A-BE7AAA58071C}"/>
              </a:ext>
            </a:extLst>
          </p:cNvPr>
          <p:cNvGrpSpPr/>
          <p:nvPr/>
        </p:nvGrpSpPr>
        <p:grpSpPr>
          <a:xfrm>
            <a:off x="6553201" y="2809567"/>
            <a:ext cx="3343275" cy="1917700"/>
            <a:chOff x="6553201" y="2809567"/>
            <a:chExt cx="3343275" cy="1917700"/>
          </a:xfrm>
        </p:grpSpPr>
        <p:grpSp>
          <p:nvGrpSpPr>
            <p:cNvPr id="62465" name="Group 2">
              <a:extLst>
                <a:ext uri="{FF2B5EF4-FFF2-40B4-BE49-F238E27FC236}">
                  <a16:creationId xmlns:a16="http://schemas.microsoft.com/office/drawing/2014/main" id="{AFB9587D-52F7-B941-9AC9-E17EC8AD4C66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6553201" y="2809567"/>
              <a:ext cx="3343275" cy="1905000"/>
              <a:chOff x="3692" y="8662"/>
              <a:chExt cx="2059" cy="1704"/>
            </a:xfrm>
          </p:grpSpPr>
          <p:sp>
            <p:nvSpPr>
              <p:cNvPr id="62470" name="Freeform 3">
                <a:extLst>
                  <a:ext uri="{FF2B5EF4-FFF2-40B4-BE49-F238E27FC236}">
                    <a16:creationId xmlns:a16="http://schemas.microsoft.com/office/drawing/2014/main" id="{7A3EBBC3-5072-8E4F-BAD8-C6DD993FEC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92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2471" name="Freeform 4">
                <a:extLst>
                  <a:ext uri="{FF2B5EF4-FFF2-40B4-BE49-F238E27FC236}">
                    <a16:creationId xmlns:a16="http://schemas.microsoft.com/office/drawing/2014/main" id="{1F130976-B862-4042-B97A-2B51BF2F270B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4828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2472" name="Line 5">
                <a:extLst>
                  <a:ext uri="{FF2B5EF4-FFF2-40B4-BE49-F238E27FC236}">
                    <a16:creationId xmlns:a16="http://schemas.microsoft.com/office/drawing/2014/main" id="{EE17EE57-DCA5-8044-AB9B-C6D091F1F0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02" y="9656"/>
                <a:ext cx="71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62466" name="Freeform 6">
              <a:extLst>
                <a:ext uri="{FF2B5EF4-FFF2-40B4-BE49-F238E27FC236}">
                  <a16:creationId xmlns:a16="http://schemas.microsoft.com/office/drawing/2014/main" id="{81698553-1DFD-5B4E-BEF2-7C5C6A42A533}"/>
                </a:ext>
              </a:extLst>
            </p:cNvPr>
            <p:cNvSpPr>
              <a:spLocks/>
            </p:cNvSpPr>
            <p:nvPr/>
          </p:nvSpPr>
          <p:spPr bwMode="auto">
            <a:xfrm rot="-766570">
              <a:off x="7086601" y="4333567"/>
              <a:ext cx="849313" cy="393700"/>
            </a:xfrm>
            <a:custGeom>
              <a:avLst/>
              <a:gdLst>
                <a:gd name="T0" fmla="*/ 0 w 532"/>
                <a:gd name="T1" fmla="*/ 2147483647 h 333"/>
                <a:gd name="T2" fmla="*/ 2147483647 w 532"/>
                <a:gd name="T3" fmla="*/ 2147483647 h 333"/>
                <a:gd name="T4" fmla="*/ 2147483647 w 532"/>
                <a:gd name="T5" fmla="*/ 2147483647 h 333"/>
                <a:gd name="T6" fmla="*/ 2147483647 w 532"/>
                <a:gd name="T7" fmla="*/ 2147483647 h 333"/>
                <a:gd name="T8" fmla="*/ 2147483647 w 532"/>
                <a:gd name="T9" fmla="*/ 2147483647 h 333"/>
                <a:gd name="T10" fmla="*/ 2147483647 w 532"/>
                <a:gd name="T11" fmla="*/ 2147483647 h 333"/>
                <a:gd name="T12" fmla="*/ 2147483647 w 532"/>
                <a:gd name="T13" fmla="*/ 2147483647 h 333"/>
                <a:gd name="T14" fmla="*/ 2147483647 w 532"/>
                <a:gd name="T15" fmla="*/ 2147483647 h 333"/>
                <a:gd name="T16" fmla="*/ 2147483647 w 532"/>
                <a:gd name="T17" fmla="*/ 2147483647 h 333"/>
                <a:gd name="T18" fmla="*/ 2147483647 w 532"/>
                <a:gd name="T19" fmla="*/ 2147483647 h 3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32"/>
                <a:gd name="T31" fmla="*/ 0 h 333"/>
                <a:gd name="T32" fmla="*/ 532 w 532"/>
                <a:gd name="T33" fmla="*/ 333 h 3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32" h="333">
                  <a:moveTo>
                    <a:pt x="0" y="278"/>
                  </a:moveTo>
                  <a:cubicBezTo>
                    <a:pt x="11" y="274"/>
                    <a:pt x="22" y="265"/>
                    <a:pt x="33" y="267"/>
                  </a:cubicBezTo>
                  <a:cubicBezTo>
                    <a:pt x="43" y="269"/>
                    <a:pt x="47" y="284"/>
                    <a:pt x="56" y="289"/>
                  </a:cubicBezTo>
                  <a:cubicBezTo>
                    <a:pt x="81" y="304"/>
                    <a:pt x="128" y="324"/>
                    <a:pt x="156" y="333"/>
                  </a:cubicBezTo>
                  <a:cubicBezTo>
                    <a:pt x="205" y="317"/>
                    <a:pt x="240" y="283"/>
                    <a:pt x="289" y="267"/>
                  </a:cubicBezTo>
                  <a:cubicBezTo>
                    <a:pt x="353" y="200"/>
                    <a:pt x="263" y="287"/>
                    <a:pt x="345" y="233"/>
                  </a:cubicBezTo>
                  <a:cubicBezTo>
                    <a:pt x="358" y="224"/>
                    <a:pt x="367" y="211"/>
                    <a:pt x="378" y="200"/>
                  </a:cubicBezTo>
                  <a:cubicBezTo>
                    <a:pt x="392" y="157"/>
                    <a:pt x="407" y="147"/>
                    <a:pt x="445" y="122"/>
                  </a:cubicBezTo>
                  <a:cubicBezTo>
                    <a:pt x="454" y="96"/>
                    <a:pt x="457" y="76"/>
                    <a:pt x="478" y="55"/>
                  </a:cubicBezTo>
                  <a:cubicBezTo>
                    <a:pt x="532" y="0"/>
                    <a:pt x="496" y="63"/>
                    <a:pt x="522" y="11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2467" name="Freeform 7">
              <a:extLst>
                <a:ext uri="{FF2B5EF4-FFF2-40B4-BE49-F238E27FC236}">
                  <a16:creationId xmlns:a16="http://schemas.microsoft.com/office/drawing/2014/main" id="{50CF5E38-7CBC-A242-915B-4616E8B1DD63}"/>
                </a:ext>
              </a:extLst>
            </p:cNvPr>
            <p:cNvSpPr>
              <a:spLocks/>
            </p:cNvSpPr>
            <p:nvPr/>
          </p:nvSpPr>
          <p:spPr bwMode="auto">
            <a:xfrm rot="1627975">
              <a:off x="8686801" y="4562168"/>
              <a:ext cx="536575" cy="123825"/>
            </a:xfrm>
            <a:custGeom>
              <a:avLst/>
              <a:gdLst>
                <a:gd name="T0" fmla="*/ 0 w 300"/>
                <a:gd name="T1" fmla="*/ 2147483647 h 78"/>
                <a:gd name="T2" fmla="*/ 2147483647 w 300"/>
                <a:gd name="T3" fmla="*/ 2147483647 h 78"/>
                <a:gd name="T4" fmla="*/ 2147483647 w 300"/>
                <a:gd name="T5" fmla="*/ 2147483647 h 78"/>
                <a:gd name="T6" fmla="*/ 2147483647 w 300"/>
                <a:gd name="T7" fmla="*/ 2147483647 h 78"/>
                <a:gd name="T8" fmla="*/ 2147483647 w 300"/>
                <a:gd name="T9" fmla="*/ 0 h 7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00"/>
                <a:gd name="T16" fmla="*/ 0 h 78"/>
                <a:gd name="T17" fmla="*/ 300 w 300"/>
                <a:gd name="T18" fmla="*/ 78 h 7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00" h="78">
                  <a:moveTo>
                    <a:pt x="0" y="34"/>
                  </a:moveTo>
                  <a:cubicBezTo>
                    <a:pt x="11" y="41"/>
                    <a:pt x="22" y="51"/>
                    <a:pt x="34" y="56"/>
                  </a:cubicBezTo>
                  <a:cubicBezTo>
                    <a:pt x="55" y="65"/>
                    <a:pt x="100" y="78"/>
                    <a:pt x="100" y="78"/>
                  </a:cubicBezTo>
                  <a:cubicBezTo>
                    <a:pt x="133" y="74"/>
                    <a:pt x="168" y="76"/>
                    <a:pt x="200" y="67"/>
                  </a:cubicBezTo>
                  <a:cubicBezTo>
                    <a:pt x="230" y="59"/>
                    <a:pt x="251" y="0"/>
                    <a:pt x="300" y="0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62468" name="Rectangle 8">
            <a:extLst>
              <a:ext uri="{FF2B5EF4-FFF2-40B4-BE49-F238E27FC236}">
                <a16:creationId xmlns:a16="http://schemas.microsoft.com/office/drawing/2014/main" id="{0C1A88DA-76DD-6D41-BF5A-402658979A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3110" y="2326547"/>
            <a:ext cx="4150575" cy="3193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I</a:t>
            </a:r>
            <a:endParaRPr lang="en-GB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Completely ectocervical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Fully visible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Small or large</a:t>
            </a:r>
          </a:p>
        </p:txBody>
      </p:sp>
      <p:sp>
        <p:nvSpPr>
          <p:cNvPr id="62469" name="Rectangle 9">
            <a:extLst>
              <a:ext uri="{FF2B5EF4-FFF2-40B4-BE49-F238E27FC236}">
                <a16:creationId xmlns:a16="http://schemas.microsoft.com/office/drawing/2014/main" id="{917925F8-A4EE-9C4B-8286-8A45F0B2DA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4613" y="533400"/>
            <a:ext cx="901372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 Zone Classification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9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6"/>
    </mc:Choice>
    <mc:Fallback xmlns="">
      <p:transition spd="slow" advTm="4216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rcRect t="16091" b="16091"/>
          <a:stretch>
            <a:fillRect/>
          </a:stretch>
        </p:blipFill>
        <p:spPr>
          <a:xfrm>
            <a:off x="1981200" y="1600201"/>
            <a:ext cx="8229600" cy="4525963"/>
          </a:xfr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70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4"/>
    </mc:Choice>
    <mc:Fallback xmlns="">
      <p:transition spd="slow" advTm="286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178" name="Picture 2" descr="10">
            <a:extLst>
              <a:ext uri="{FF2B5EF4-FFF2-40B4-BE49-F238E27FC236}">
                <a16:creationId xmlns:a16="http://schemas.microsoft.com/office/drawing/2014/main" id="{8FCAF5B8-43F9-F244-A152-DF09A1CFB5CB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5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9" t="949" r="2499" b="4562"/>
          <a:stretch>
            <a:fillRect/>
          </a:stretch>
        </p:blipFill>
        <p:spPr bwMode="auto">
          <a:xfrm>
            <a:off x="1524000" y="162234"/>
            <a:ext cx="8770374" cy="657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75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4"/>
    </mc:Choice>
    <mc:Fallback xmlns="">
      <p:transition spd="slow" advTm="224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1533BB3-B9DD-470D-A7A3-FDB0C9724F77}"/>
              </a:ext>
            </a:extLst>
          </p:cNvPr>
          <p:cNvGrpSpPr/>
          <p:nvPr/>
        </p:nvGrpSpPr>
        <p:grpSpPr>
          <a:xfrm>
            <a:off x="6322143" y="2286000"/>
            <a:ext cx="3343275" cy="1905000"/>
            <a:chOff x="6019801" y="2286000"/>
            <a:chExt cx="3343275" cy="1905000"/>
          </a:xfrm>
        </p:grpSpPr>
        <p:grpSp>
          <p:nvGrpSpPr>
            <p:cNvPr id="64513" name="Group 2">
              <a:extLst>
                <a:ext uri="{FF2B5EF4-FFF2-40B4-BE49-F238E27FC236}">
                  <a16:creationId xmlns:a16="http://schemas.microsoft.com/office/drawing/2014/main" id="{09EE5EC5-9F3F-F346-9D9F-A94922366CAB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6019801" y="2286000"/>
              <a:ext cx="3343275" cy="1905000"/>
              <a:chOff x="3692" y="8662"/>
              <a:chExt cx="2059" cy="1704"/>
            </a:xfrm>
          </p:grpSpPr>
          <p:sp>
            <p:nvSpPr>
              <p:cNvPr id="64518" name="Freeform 3">
                <a:extLst>
                  <a:ext uri="{FF2B5EF4-FFF2-40B4-BE49-F238E27FC236}">
                    <a16:creationId xmlns:a16="http://schemas.microsoft.com/office/drawing/2014/main" id="{E8104D96-F0EF-C44F-8DD8-E8469867B1D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92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4519" name="Freeform 4">
                <a:extLst>
                  <a:ext uri="{FF2B5EF4-FFF2-40B4-BE49-F238E27FC236}">
                    <a16:creationId xmlns:a16="http://schemas.microsoft.com/office/drawing/2014/main" id="{C98D4F8D-0AEE-464C-A471-29F124C75860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4828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4520" name="Line 5">
                <a:extLst>
                  <a:ext uri="{FF2B5EF4-FFF2-40B4-BE49-F238E27FC236}">
                    <a16:creationId xmlns:a16="http://schemas.microsoft.com/office/drawing/2014/main" id="{CA95F177-45C3-DC4F-A012-0336683F46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02" y="9656"/>
                <a:ext cx="71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64514" name="Freeform 6">
              <a:extLst>
                <a:ext uri="{FF2B5EF4-FFF2-40B4-BE49-F238E27FC236}">
                  <a16:creationId xmlns:a16="http://schemas.microsoft.com/office/drawing/2014/main" id="{41E652C5-9523-1341-B8AD-0A3FE8A9F529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5600" y="3200400"/>
              <a:ext cx="852488" cy="973138"/>
            </a:xfrm>
            <a:custGeom>
              <a:avLst/>
              <a:gdLst>
                <a:gd name="T0" fmla="*/ 0 w 478"/>
                <a:gd name="T1" fmla="*/ 2147483647 h 613"/>
                <a:gd name="T2" fmla="*/ 2147483647 w 478"/>
                <a:gd name="T3" fmla="*/ 2147483647 h 613"/>
                <a:gd name="T4" fmla="*/ 2147483647 w 478"/>
                <a:gd name="T5" fmla="*/ 2147483647 h 613"/>
                <a:gd name="T6" fmla="*/ 2147483647 w 478"/>
                <a:gd name="T7" fmla="*/ 2147483647 h 613"/>
                <a:gd name="T8" fmla="*/ 2147483647 w 478"/>
                <a:gd name="T9" fmla="*/ 2147483647 h 613"/>
                <a:gd name="T10" fmla="*/ 2147483647 w 478"/>
                <a:gd name="T11" fmla="*/ 2147483647 h 613"/>
                <a:gd name="T12" fmla="*/ 2147483647 w 478"/>
                <a:gd name="T13" fmla="*/ 2147483647 h 613"/>
                <a:gd name="T14" fmla="*/ 2147483647 w 478"/>
                <a:gd name="T15" fmla="*/ 2147483647 h 613"/>
                <a:gd name="T16" fmla="*/ 2147483647 w 478"/>
                <a:gd name="T17" fmla="*/ 0 h 613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478"/>
                <a:gd name="T28" fmla="*/ 0 h 613"/>
                <a:gd name="T29" fmla="*/ 478 w 478"/>
                <a:gd name="T30" fmla="*/ 613 h 613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478" h="613">
                  <a:moveTo>
                    <a:pt x="0" y="600"/>
                  </a:moveTo>
                  <a:cubicBezTo>
                    <a:pt x="18" y="604"/>
                    <a:pt x="36" y="613"/>
                    <a:pt x="55" y="611"/>
                  </a:cubicBezTo>
                  <a:cubicBezTo>
                    <a:pt x="123" y="605"/>
                    <a:pt x="152" y="554"/>
                    <a:pt x="211" y="534"/>
                  </a:cubicBezTo>
                  <a:cubicBezTo>
                    <a:pt x="236" y="496"/>
                    <a:pt x="246" y="481"/>
                    <a:pt x="289" y="467"/>
                  </a:cubicBezTo>
                  <a:cubicBezTo>
                    <a:pt x="307" y="448"/>
                    <a:pt x="325" y="430"/>
                    <a:pt x="344" y="411"/>
                  </a:cubicBezTo>
                  <a:cubicBezTo>
                    <a:pt x="352" y="403"/>
                    <a:pt x="367" y="389"/>
                    <a:pt x="367" y="389"/>
                  </a:cubicBezTo>
                  <a:cubicBezTo>
                    <a:pt x="409" y="264"/>
                    <a:pt x="341" y="456"/>
                    <a:pt x="400" y="323"/>
                  </a:cubicBezTo>
                  <a:cubicBezTo>
                    <a:pt x="424" y="269"/>
                    <a:pt x="429" y="212"/>
                    <a:pt x="444" y="156"/>
                  </a:cubicBezTo>
                  <a:cubicBezTo>
                    <a:pt x="459" y="97"/>
                    <a:pt x="478" y="61"/>
                    <a:pt x="478" y="0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4515" name="Freeform 7">
              <a:extLst>
                <a:ext uri="{FF2B5EF4-FFF2-40B4-BE49-F238E27FC236}">
                  <a16:creationId xmlns:a16="http://schemas.microsoft.com/office/drawing/2014/main" id="{B88BCF25-0367-4A48-B803-19BA3D7299E4}"/>
                </a:ext>
              </a:extLst>
            </p:cNvPr>
            <p:cNvSpPr>
              <a:spLocks/>
            </p:cNvSpPr>
            <p:nvPr/>
          </p:nvSpPr>
          <p:spPr bwMode="auto">
            <a:xfrm>
              <a:off x="8001001" y="3429000"/>
              <a:ext cx="417513" cy="693738"/>
            </a:xfrm>
            <a:custGeom>
              <a:avLst/>
              <a:gdLst>
                <a:gd name="T0" fmla="*/ 0 w 234"/>
                <a:gd name="T1" fmla="*/ 0 h 437"/>
                <a:gd name="T2" fmla="*/ 2147483647 w 234"/>
                <a:gd name="T3" fmla="*/ 2147483647 h 437"/>
                <a:gd name="T4" fmla="*/ 2147483647 w 234"/>
                <a:gd name="T5" fmla="*/ 2147483647 h 437"/>
                <a:gd name="T6" fmla="*/ 2147483647 w 234"/>
                <a:gd name="T7" fmla="*/ 2147483647 h 437"/>
                <a:gd name="T8" fmla="*/ 2147483647 w 234"/>
                <a:gd name="T9" fmla="*/ 2147483647 h 437"/>
                <a:gd name="T10" fmla="*/ 2147483647 w 234"/>
                <a:gd name="T11" fmla="*/ 2147483647 h 4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4"/>
                <a:gd name="T19" fmla="*/ 0 h 437"/>
                <a:gd name="T20" fmla="*/ 234 w 234"/>
                <a:gd name="T21" fmla="*/ 437 h 4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4" h="437">
                  <a:moveTo>
                    <a:pt x="0" y="0"/>
                  </a:moveTo>
                  <a:cubicBezTo>
                    <a:pt x="19" y="54"/>
                    <a:pt x="36" y="100"/>
                    <a:pt x="45" y="156"/>
                  </a:cubicBezTo>
                  <a:cubicBezTo>
                    <a:pt x="56" y="224"/>
                    <a:pt x="45" y="252"/>
                    <a:pt x="100" y="289"/>
                  </a:cubicBezTo>
                  <a:cubicBezTo>
                    <a:pt x="108" y="312"/>
                    <a:pt x="114" y="339"/>
                    <a:pt x="134" y="356"/>
                  </a:cubicBezTo>
                  <a:cubicBezTo>
                    <a:pt x="154" y="373"/>
                    <a:pt x="200" y="400"/>
                    <a:pt x="200" y="400"/>
                  </a:cubicBezTo>
                  <a:cubicBezTo>
                    <a:pt x="225" y="437"/>
                    <a:pt x="209" y="434"/>
                    <a:pt x="234" y="434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64516" name="Rectangle 8">
            <a:extLst>
              <a:ext uri="{FF2B5EF4-FFF2-40B4-BE49-F238E27FC236}">
                <a16:creationId xmlns:a16="http://schemas.microsoft.com/office/drawing/2014/main" id="{3E2A2DF3-ABA7-4C42-8C51-4C865577A9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2390" y="1752600"/>
            <a:ext cx="4680464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GB" altLang="en-US" sz="3200" dirty="0"/>
              <a:t>Type II</a:t>
            </a:r>
            <a:endParaRPr lang="en-GB" altLang="en-US" sz="2800" dirty="0"/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Has endocervical component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Fully visible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May have ectocervical component which may be small or large</a:t>
            </a:r>
          </a:p>
        </p:txBody>
      </p:sp>
      <p:sp>
        <p:nvSpPr>
          <p:cNvPr id="64517" name="Rectangle 9">
            <a:extLst>
              <a:ext uri="{FF2B5EF4-FFF2-40B4-BE49-F238E27FC236}">
                <a16:creationId xmlns:a16="http://schemas.microsoft.com/office/drawing/2014/main" id="{B59094D4-6537-6344-9E95-E8EBE92806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9302" y="260351"/>
            <a:ext cx="895964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4400" b="1" dirty="0"/>
              <a:t>Transformation Zone Classification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81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9"/>
    </mc:Choice>
    <mc:Fallback xmlns="">
      <p:transition spd="slow" advTm="5949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rcRect t="12294" b="12294"/>
          <a:stretch>
            <a:fillRect/>
          </a:stretch>
        </p:blipFill>
        <p:spPr/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69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7"/>
    </mc:Choice>
    <mc:Fallback xmlns="">
      <p:transition spd="slow" advTm="4827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274" name="Picture 2" descr="Picture5">
            <a:extLst>
              <a:ext uri="{FF2B5EF4-FFF2-40B4-BE49-F238E27FC236}">
                <a16:creationId xmlns:a16="http://schemas.microsoft.com/office/drawing/2014/main" id="{1F4921F9-5524-724A-AB58-DE432C20FF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44716"/>
            <a:ext cx="8652387" cy="649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53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8"/>
    </mc:Choice>
    <mc:Fallback xmlns="">
      <p:transition spd="slow" advTm="230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>
            <a:extLst>
              <a:ext uri="{FF2B5EF4-FFF2-40B4-BE49-F238E27FC236}">
                <a16:creationId xmlns:a16="http://schemas.microsoft.com/office/drawing/2014/main" id="{3783ACF0-66C3-C84D-895E-DC4A36F12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Transformation Zone Classification</a:t>
            </a:r>
          </a:p>
        </p:txBody>
      </p:sp>
      <p:sp>
        <p:nvSpPr>
          <p:cNvPr id="66564" name="Rectangle 5">
            <a:extLst>
              <a:ext uri="{FF2B5EF4-FFF2-40B4-BE49-F238E27FC236}">
                <a16:creationId xmlns:a16="http://schemas.microsoft.com/office/drawing/2014/main" id="{2ED98717-FF65-F24E-BF57-2E281BD619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3942" y="2286000"/>
            <a:ext cx="4650658" cy="3274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GB" altLang="en-US" sz="3200" dirty="0"/>
              <a:t>Type III</a:t>
            </a:r>
            <a:endParaRPr lang="en-GB" altLang="en-US" sz="2800" dirty="0"/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Has endocervical component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Is </a:t>
            </a:r>
            <a:r>
              <a:rPr lang="en-GB" altLang="en-US" sz="2800" u="sng" dirty="0"/>
              <a:t>not</a:t>
            </a:r>
            <a:r>
              <a:rPr lang="en-GB" altLang="en-US" sz="2800" dirty="0"/>
              <a:t> fully visible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/>
              <a:t>May have ectocervical component which may be small or large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A48B430-EC71-40E5-B66A-D639035B0756}"/>
              </a:ext>
            </a:extLst>
          </p:cNvPr>
          <p:cNvGrpSpPr/>
          <p:nvPr/>
        </p:nvGrpSpPr>
        <p:grpSpPr>
          <a:xfrm>
            <a:off x="6722807" y="2590800"/>
            <a:ext cx="3343275" cy="1905000"/>
            <a:chOff x="6553201" y="2590800"/>
            <a:chExt cx="3343275" cy="1905000"/>
          </a:xfrm>
        </p:grpSpPr>
        <p:sp>
          <p:nvSpPr>
            <p:cNvPr id="66562" name="Freeform 3">
              <a:extLst>
                <a:ext uri="{FF2B5EF4-FFF2-40B4-BE49-F238E27FC236}">
                  <a16:creationId xmlns:a16="http://schemas.microsoft.com/office/drawing/2014/main" id="{F81A9436-D9EE-A84F-B7AC-B41B9BBCBF9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2800" y="2819401"/>
              <a:ext cx="863600" cy="1622425"/>
            </a:xfrm>
            <a:custGeom>
              <a:avLst/>
              <a:gdLst>
                <a:gd name="T0" fmla="*/ 2147483647 w 483"/>
                <a:gd name="T1" fmla="*/ 0 h 1022"/>
                <a:gd name="T2" fmla="*/ 2147483647 w 483"/>
                <a:gd name="T3" fmla="*/ 2147483647 h 1022"/>
                <a:gd name="T4" fmla="*/ 2147483647 w 483"/>
                <a:gd name="T5" fmla="*/ 2147483647 h 1022"/>
                <a:gd name="T6" fmla="*/ 2147483647 w 483"/>
                <a:gd name="T7" fmla="*/ 2147483647 h 1022"/>
                <a:gd name="T8" fmla="*/ 2147483647 w 483"/>
                <a:gd name="T9" fmla="*/ 2147483647 h 1022"/>
                <a:gd name="T10" fmla="*/ 2147483647 w 483"/>
                <a:gd name="T11" fmla="*/ 2147483647 h 1022"/>
                <a:gd name="T12" fmla="*/ 2147483647 w 483"/>
                <a:gd name="T13" fmla="*/ 2147483647 h 1022"/>
                <a:gd name="T14" fmla="*/ 2147483647 w 483"/>
                <a:gd name="T15" fmla="*/ 2147483647 h 1022"/>
                <a:gd name="T16" fmla="*/ 2147483647 w 483"/>
                <a:gd name="T17" fmla="*/ 2147483647 h 1022"/>
                <a:gd name="T18" fmla="*/ 2147483647 w 483"/>
                <a:gd name="T19" fmla="*/ 2147483647 h 1022"/>
                <a:gd name="T20" fmla="*/ 2147483647 w 483"/>
                <a:gd name="T21" fmla="*/ 2147483647 h 1022"/>
                <a:gd name="T22" fmla="*/ 2147483647 w 483"/>
                <a:gd name="T23" fmla="*/ 2147483647 h 1022"/>
                <a:gd name="T24" fmla="*/ 0 w 483"/>
                <a:gd name="T25" fmla="*/ 2147483647 h 102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83"/>
                <a:gd name="T40" fmla="*/ 0 h 1022"/>
                <a:gd name="T41" fmla="*/ 483 w 483"/>
                <a:gd name="T42" fmla="*/ 1022 h 102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83" h="1022">
                  <a:moveTo>
                    <a:pt x="467" y="0"/>
                  </a:moveTo>
                  <a:cubicBezTo>
                    <a:pt x="483" y="48"/>
                    <a:pt x="462" y="86"/>
                    <a:pt x="478" y="134"/>
                  </a:cubicBezTo>
                  <a:cubicBezTo>
                    <a:pt x="462" y="181"/>
                    <a:pt x="482" y="187"/>
                    <a:pt x="467" y="234"/>
                  </a:cubicBezTo>
                  <a:cubicBezTo>
                    <a:pt x="471" y="282"/>
                    <a:pt x="478" y="330"/>
                    <a:pt x="478" y="378"/>
                  </a:cubicBezTo>
                  <a:cubicBezTo>
                    <a:pt x="478" y="434"/>
                    <a:pt x="453" y="499"/>
                    <a:pt x="444" y="556"/>
                  </a:cubicBezTo>
                  <a:cubicBezTo>
                    <a:pt x="440" y="579"/>
                    <a:pt x="428" y="674"/>
                    <a:pt x="422" y="700"/>
                  </a:cubicBezTo>
                  <a:cubicBezTo>
                    <a:pt x="411" y="745"/>
                    <a:pt x="392" y="790"/>
                    <a:pt x="378" y="834"/>
                  </a:cubicBezTo>
                  <a:cubicBezTo>
                    <a:pt x="374" y="845"/>
                    <a:pt x="355" y="841"/>
                    <a:pt x="344" y="845"/>
                  </a:cubicBezTo>
                  <a:cubicBezTo>
                    <a:pt x="281" y="940"/>
                    <a:pt x="365" y="828"/>
                    <a:pt x="289" y="889"/>
                  </a:cubicBezTo>
                  <a:cubicBezTo>
                    <a:pt x="279" y="897"/>
                    <a:pt x="275" y="912"/>
                    <a:pt x="267" y="922"/>
                  </a:cubicBezTo>
                  <a:cubicBezTo>
                    <a:pt x="243" y="952"/>
                    <a:pt x="213" y="966"/>
                    <a:pt x="178" y="978"/>
                  </a:cubicBezTo>
                  <a:cubicBezTo>
                    <a:pt x="140" y="1014"/>
                    <a:pt x="109" y="1013"/>
                    <a:pt x="55" y="1022"/>
                  </a:cubicBezTo>
                  <a:cubicBezTo>
                    <a:pt x="7" y="1010"/>
                    <a:pt x="26" y="1011"/>
                    <a:pt x="0" y="1011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563" name="Freeform 4">
              <a:extLst>
                <a:ext uri="{FF2B5EF4-FFF2-40B4-BE49-F238E27FC236}">
                  <a16:creationId xmlns:a16="http://schemas.microsoft.com/office/drawing/2014/main" id="{498BA17B-9ECF-CC4F-953A-F35B019D9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8200" y="2743200"/>
              <a:ext cx="298450" cy="1587500"/>
            </a:xfrm>
            <a:custGeom>
              <a:avLst/>
              <a:gdLst>
                <a:gd name="T0" fmla="*/ 2147483647 w 167"/>
                <a:gd name="T1" fmla="*/ 0 h 1000"/>
                <a:gd name="T2" fmla="*/ 0 w 167"/>
                <a:gd name="T3" fmla="*/ 2147483647 h 1000"/>
                <a:gd name="T4" fmla="*/ 0 w 167"/>
                <a:gd name="T5" fmla="*/ 2147483647 h 1000"/>
                <a:gd name="T6" fmla="*/ 2147483647 w 167"/>
                <a:gd name="T7" fmla="*/ 2147483647 h 1000"/>
                <a:gd name="T8" fmla="*/ 2147483647 w 167"/>
                <a:gd name="T9" fmla="*/ 2147483647 h 1000"/>
                <a:gd name="T10" fmla="*/ 2147483647 w 167"/>
                <a:gd name="T11" fmla="*/ 2147483647 h 1000"/>
                <a:gd name="T12" fmla="*/ 2147483647 w 167"/>
                <a:gd name="T13" fmla="*/ 2147483647 h 100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7"/>
                <a:gd name="T22" fmla="*/ 0 h 1000"/>
                <a:gd name="T23" fmla="*/ 167 w 167"/>
                <a:gd name="T24" fmla="*/ 1000 h 10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7" h="1000">
                  <a:moveTo>
                    <a:pt x="34" y="0"/>
                  </a:moveTo>
                  <a:cubicBezTo>
                    <a:pt x="16" y="57"/>
                    <a:pt x="8" y="92"/>
                    <a:pt x="0" y="156"/>
                  </a:cubicBezTo>
                  <a:cubicBezTo>
                    <a:pt x="24" y="251"/>
                    <a:pt x="31" y="337"/>
                    <a:pt x="0" y="434"/>
                  </a:cubicBezTo>
                  <a:cubicBezTo>
                    <a:pt x="25" y="630"/>
                    <a:pt x="35" y="553"/>
                    <a:pt x="11" y="667"/>
                  </a:cubicBezTo>
                  <a:cubicBezTo>
                    <a:pt x="12" y="685"/>
                    <a:pt x="8" y="815"/>
                    <a:pt x="34" y="867"/>
                  </a:cubicBezTo>
                  <a:cubicBezTo>
                    <a:pt x="52" y="902"/>
                    <a:pt x="123" y="945"/>
                    <a:pt x="123" y="945"/>
                  </a:cubicBezTo>
                  <a:cubicBezTo>
                    <a:pt x="151" y="987"/>
                    <a:pt x="136" y="969"/>
                    <a:pt x="167" y="1000"/>
                  </a:cubicBezTo>
                </a:path>
              </a:pathLst>
            </a:custGeom>
            <a:noFill/>
            <a:ln w="76200" cap="sq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66565" name="Group 6">
              <a:extLst>
                <a:ext uri="{FF2B5EF4-FFF2-40B4-BE49-F238E27FC236}">
                  <a16:creationId xmlns:a16="http://schemas.microsoft.com/office/drawing/2014/main" id="{7DDF0F1C-2AD7-AC48-BD6B-B088F2BA2F6A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6553201" y="2590800"/>
              <a:ext cx="3343275" cy="1905000"/>
              <a:chOff x="3692" y="8662"/>
              <a:chExt cx="2059" cy="1704"/>
            </a:xfrm>
          </p:grpSpPr>
          <p:sp>
            <p:nvSpPr>
              <p:cNvPr id="66566" name="Freeform 7">
                <a:extLst>
                  <a:ext uri="{FF2B5EF4-FFF2-40B4-BE49-F238E27FC236}">
                    <a16:creationId xmlns:a16="http://schemas.microsoft.com/office/drawing/2014/main" id="{50FB3B04-31BA-1346-A2A2-9775B9E326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92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6567" name="Freeform 8">
                <a:extLst>
                  <a:ext uri="{FF2B5EF4-FFF2-40B4-BE49-F238E27FC236}">
                    <a16:creationId xmlns:a16="http://schemas.microsoft.com/office/drawing/2014/main" id="{32B6B725-6A96-1447-BF8D-75231B6F6C6D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4828" y="8662"/>
                <a:ext cx="923" cy="1704"/>
              </a:xfrm>
              <a:custGeom>
                <a:avLst/>
                <a:gdLst>
                  <a:gd name="T0" fmla="*/ 0 w 923"/>
                  <a:gd name="T1" fmla="*/ 44 h 1846"/>
                  <a:gd name="T2" fmla="*/ 426 w 923"/>
                  <a:gd name="T3" fmla="*/ 0 h 1846"/>
                  <a:gd name="T4" fmla="*/ 852 w 923"/>
                  <a:gd name="T5" fmla="*/ 44 h 1846"/>
                  <a:gd name="T6" fmla="*/ 852 w 923"/>
                  <a:gd name="T7" fmla="*/ 143 h 184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923"/>
                  <a:gd name="T13" fmla="*/ 0 h 1846"/>
                  <a:gd name="T14" fmla="*/ 923 w 923"/>
                  <a:gd name="T15" fmla="*/ 1846 h 184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923" h="1846">
                    <a:moveTo>
                      <a:pt x="0" y="568"/>
                    </a:moveTo>
                    <a:cubicBezTo>
                      <a:pt x="142" y="284"/>
                      <a:pt x="284" y="0"/>
                      <a:pt x="426" y="0"/>
                    </a:cubicBezTo>
                    <a:cubicBezTo>
                      <a:pt x="568" y="0"/>
                      <a:pt x="781" y="260"/>
                      <a:pt x="852" y="568"/>
                    </a:cubicBezTo>
                    <a:cubicBezTo>
                      <a:pt x="923" y="876"/>
                      <a:pt x="876" y="1657"/>
                      <a:pt x="852" y="1846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6568" name="Line 9">
                <a:extLst>
                  <a:ext uri="{FF2B5EF4-FFF2-40B4-BE49-F238E27FC236}">
                    <a16:creationId xmlns:a16="http://schemas.microsoft.com/office/drawing/2014/main" id="{F40B1E15-E3AF-CA46-B851-836BC30F73F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02" y="9656"/>
                <a:ext cx="71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74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3"/>
    </mc:Choice>
    <mc:Fallback xmlns="">
      <p:transition spd="slow" advTm="510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rcRect t="5870" b="5870"/>
          <a:stretch>
            <a:fillRect/>
          </a:stretch>
        </p:blipFill>
        <p:spPr/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17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3"/>
    </mc:Choice>
    <mc:Fallback xmlns="">
      <p:transition spd="slow" advTm="651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4370" name="Picture 2" descr="Picture6">
            <a:extLst>
              <a:ext uri="{FF2B5EF4-FFF2-40B4-BE49-F238E27FC236}">
                <a16:creationId xmlns:a16="http://schemas.microsoft.com/office/drawing/2014/main" id="{648C5EAE-8E37-4648-9FC7-4FE68A9E1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973" y="30806"/>
            <a:ext cx="8740877" cy="656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5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"/>
    </mc:Choice>
    <mc:Fallback xmlns="">
      <p:transition spd="slow" advTm="270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>
            <a:extLst>
              <a:ext uri="{FF2B5EF4-FFF2-40B4-BE49-F238E27FC236}">
                <a16:creationId xmlns:a16="http://schemas.microsoft.com/office/drawing/2014/main" id="{66D8EAB7-A34E-0E48-BF2A-74A13492F3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b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Excision Types - new IFCPC proposal</a:t>
            </a:r>
          </a:p>
        </p:txBody>
      </p:sp>
      <p:sp>
        <p:nvSpPr>
          <p:cNvPr id="68610" name="Rectangle 3">
            <a:extLst>
              <a:ext uri="{FF2B5EF4-FFF2-40B4-BE49-F238E27FC236}">
                <a16:creationId xmlns:a16="http://schemas.microsoft.com/office/drawing/2014/main" id="{AB01E465-3863-634D-96B8-2E10C4ED31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64658" y="1884362"/>
            <a:ext cx="5407742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Type 1 Excision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Resection of a type 1 TZ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Type 2 Excision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Resection of a type 2 TZ</a:t>
            </a:r>
            <a:endParaRPr lang="en-US" altLang="en-US" b="1" dirty="0">
              <a:latin typeface="Times New Roman" panose="02020603050405020304" pitchFamily="18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Type 3 Excision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Resection of a type 3 TZ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Glandular disease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Suspected microinvasion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Repeat treatment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Times New Roman" panose="02020603050405020304" pitchFamily="18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en-US" b="1" dirty="0">
              <a:latin typeface="Times New Roman" panose="02020603050405020304" pitchFamily="18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76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71"/>
    </mc:Choice>
    <mc:Fallback xmlns="">
      <p:transition spd="slow" advTm="2217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F390B-C6EB-E847-A36A-2FB6BEDB4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411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VIA &amp;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Screen and Treat</a:t>
            </a:r>
            <a:b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concern for future of screening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4DE54-4CB7-0448-A5D0-CB33D7ADB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3328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not recognizing most endocervical squamous disease and nearly all glandular disease </a:t>
            </a:r>
          </a:p>
          <a:p>
            <a:pPr marL="0" indent="0">
              <a:buNone/>
            </a:pP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ablating and probably undertreating most Type 2 TZs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 will much genuine pre-cancer progress after See and Treat and return to haunt and discredit screening in general.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14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2"/>
    </mc:Choice>
    <mc:Fallback xmlns="">
      <p:transition spd="slow" advTm="4599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3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3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1876</TotalTime>
  <Words>696</Words>
  <Application>Microsoft Office PowerPoint</Application>
  <PresentationFormat>Widescreen</PresentationFormat>
  <Paragraphs>106</Paragraphs>
  <Slides>26</Slides>
  <Notes>13</Notes>
  <HiddenSlides>0</HiddenSlides>
  <MMClips>27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Times</vt:lpstr>
      <vt:lpstr>Times New Roman</vt:lpstr>
      <vt:lpstr>Office Theme</vt:lpstr>
      <vt:lpstr>Electrosurgical Excision (1) Outline / Introduction</vt:lpstr>
      <vt:lpstr>Electrosurgery and TZ excision training  Introduction</vt:lpstr>
      <vt:lpstr>Electrosurgical Excision</vt:lpstr>
      <vt:lpstr>LLETZ</vt:lpstr>
      <vt:lpstr>Definitions and Nomenclature</vt:lpstr>
      <vt:lpstr>Prerequisites for electrosurgical excision</vt:lpstr>
      <vt:lpstr>LLETZ (aka LEEP)</vt:lpstr>
      <vt:lpstr>The circuit in electrosurgical TZ excision</vt:lpstr>
      <vt:lpstr>Principles of excision</vt:lpstr>
      <vt:lpstr>How to achieve fulguration </vt:lpstr>
      <vt:lpstr>LLETZ</vt:lpstr>
      <vt:lpstr>The Transformation Zone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Transformation Zone Classification</vt:lpstr>
      <vt:lpstr>PowerPoint Presentation</vt:lpstr>
      <vt:lpstr>PowerPoint Presentation</vt:lpstr>
      <vt:lpstr>Excision Types - new IFCPC proposal</vt:lpstr>
      <vt:lpstr>VIA &amp; Screen and Treat  concern for future of screening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Electrosurgical Excision 1 Outline.</dc:title>
  <dc:creator>Walter Prendiville</dc:creator>
  <cp:lastModifiedBy>Evelyn Bayle</cp:lastModifiedBy>
  <cp:revision>51</cp:revision>
  <dcterms:created xsi:type="dcterms:W3CDTF">2020-02-15T15:08:50Z</dcterms:created>
  <dcterms:modified xsi:type="dcterms:W3CDTF">2021-03-25T16:52:46Z</dcterms:modified>
</cp:coreProperties>
</file>